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365" r:id="rId2"/>
    <p:sldId id="341" r:id="rId3"/>
    <p:sldId id="389" r:id="rId4"/>
    <p:sldId id="258" r:id="rId5"/>
    <p:sldId id="368" r:id="rId6"/>
    <p:sldId id="369" r:id="rId7"/>
    <p:sldId id="295" r:id="rId8"/>
    <p:sldId id="298" r:id="rId9"/>
    <p:sldId id="372" r:id="rId10"/>
    <p:sldId id="378" r:id="rId11"/>
    <p:sldId id="379" r:id="rId12"/>
    <p:sldId id="400" r:id="rId13"/>
    <p:sldId id="394" r:id="rId14"/>
    <p:sldId id="374" r:id="rId15"/>
    <p:sldId id="319" r:id="rId16"/>
    <p:sldId id="320" r:id="rId17"/>
    <p:sldId id="362" r:id="rId18"/>
    <p:sldId id="364" r:id="rId19"/>
    <p:sldId id="380" r:id="rId20"/>
    <p:sldId id="381" r:id="rId21"/>
    <p:sldId id="395" r:id="rId22"/>
    <p:sldId id="324" r:id="rId23"/>
    <p:sldId id="325" r:id="rId24"/>
    <p:sldId id="326" r:id="rId25"/>
    <p:sldId id="385" r:id="rId26"/>
    <p:sldId id="397" r:id="rId27"/>
    <p:sldId id="375" r:id="rId28"/>
    <p:sldId id="356" r:id="rId29"/>
    <p:sldId id="387" r:id="rId30"/>
    <p:sldId id="388" r:id="rId31"/>
    <p:sldId id="354" r:id="rId32"/>
    <p:sldId id="357" r:id="rId33"/>
    <p:sldId id="360" r:id="rId34"/>
    <p:sldId id="361" r:id="rId35"/>
    <p:sldId id="398" r:id="rId36"/>
    <p:sldId id="393" r:id="rId37"/>
    <p:sldId id="399" r:id="rId38"/>
  </p:sldIdLst>
  <p:sldSz cx="12801600" cy="7200900"/>
  <p:notesSz cx="6858000" cy="9144000"/>
  <p:custDataLst>
    <p:tags r:id="rId40"/>
  </p:custDataLst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5FE86"/>
    <a:srgbClr val="760000"/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81316" autoAdjust="0"/>
  </p:normalViewPr>
  <p:slideViewPr>
    <p:cSldViewPr>
      <p:cViewPr varScale="1">
        <p:scale>
          <a:sx n="52" d="100"/>
          <a:sy n="52" d="100"/>
        </p:scale>
        <p:origin x="-1242" y="-96"/>
      </p:cViewPr>
      <p:guideLst>
        <p:guide orient="horz" pos="226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03DA-8B7D-447E-9C29-3A60D78EE7F9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4613-4AE4-47A1-995F-688A24B349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各位老师，大家好，我是。。。，今天来</a:t>
            </a:r>
            <a:r>
              <a:rPr lang="zh-CN" altLang="en-US"/>
              <a:t>跟大家交流一下</a:t>
            </a:r>
            <a:r>
              <a:rPr lang="zh-CN" altLang="en-US" dirty="0"/>
              <a:t>读秀知识库这个产品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C977-A2E7-4B4A-8C1D-DD5B63C582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除检索出相关的其他文献类型之外，本馆购买的纸本图书，电子本图书都可以一站式检索出来。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28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读秀提供的一站式检索服务，通过目次检索，深入检索图书内容，使读者的检索内容更加全面；</a:t>
            </a:r>
            <a:endParaRPr lang="en-US" altLang="zh-CN" dirty="0"/>
          </a:p>
          <a:p>
            <a:pPr marL="0" marR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通过一站式检索的关联检索，来查找相关的知识、相关的人物及其他文献类型</a:t>
            </a:r>
            <a:endParaRPr lang="en-US" altLang="zh-CN" dirty="0"/>
          </a:p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通过对电子本与纸本馆藏的一站式检索，节省了读者检索时间；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当我们通过各种方式找到这本书以后，怎样能获取到这本书的原文呢，接下来我们了解下读秀的图书获取服务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4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对于本馆已有的电子全文，我们可以直接点击“包库全文阅读”，在线阅读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64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a typeface="+mn-ea"/>
              </a:rPr>
              <a:t>打开馆内的电子馆藏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67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本馆有本书馆藏纸书的话，做为图书馆的忠实用户，第一时间肯定想到的是去图书馆查询，或上图书馆</a:t>
            </a:r>
            <a:r>
              <a:rPr lang="en-US" altLang="zh-CN" dirty="0"/>
              <a:t>OPAC</a:t>
            </a:r>
            <a:r>
              <a:rPr lang="zh-CN" altLang="en-US" dirty="0"/>
              <a:t>系统进行查阅。为了让我们的老师、同学更节省时间，更方便。读秀可和单位</a:t>
            </a:r>
            <a:r>
              <a:rPr lang="en-US" altLang="zh-CN" dirty="0"/>
              <a:t>OPAC</a:t>
            </a:r>
            <a:r>
              <a:rPr lang="zh-CN" altLang="en-US" dirty="0"/>
              <a:t>系统做对接，点击本馆“馆藏纸本”按钮，可跳转至图书馆</a:t>
            </a:r>
            <a:r>
              <a:rPr lang="zh-CN" altLang="en-US" baseline="0" dirty="0"/>
              <a:t> </a:t>
            </a:r>
            <a:r>
              <a:rPr lang="en-US" altLang="zh-CN" baseline="0" dirty="0"/>
              <a:t>OPAC</a:t>
            </a:r>
            <a:r>
              <a:rPr lang="zh-CN" altLang="en-US" baseline="0" dirty="0"/>
              <a:t>系统，进行查寻馆藏信息，借阅历史等。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10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点击馆藏纸本，可进入馆藏</a:t>
            </a:r>
            <a:r>
              <a:rPr lang="en-US" altLang="zh-CN" dirty="0"/>
              <a:t>OPAC</a:t>
            </a:r>
            <a:r>
              <a:rPr lang="zh-CN" altLang="en-US" dirty="0"/>
              <a:t>系统，查看纸本书的在架情况，借阅纸本馆藏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883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如果本馆没有的资源呢？别担心，我们提供了全国图书馆藏联合目录系统，一目了然的知道都哪些馆有收藏，同时还提供了馆藏推荐购系统，图书管理员可针对读者的需求订购馆藏。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29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更重要的是读秀提供了部分试读和图书馆文献传递服务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66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我们通过试读可以看到图书的书名页、版权页、前言页、完整的目录页、及部分正文页，试读就如一个开放的图书超市，让我们自主浏览并观赏到图书的原版原貌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在介绍读秀之前呢，我先来分享一下读秀的用户数，在国内，读秀的用户数超过五千家，涵盖</a:t>
            </a:r>
            <a:r>
              <a:rPr lang="en-US" altLang="zh-CN" dirty="0"/>
              <a:t>985</a:t>
            </a:r>
            <a:r>
              <a:rPr lang="zh-CN" altLang="en-US" dirty="0"/>
              <a:t>、</a:t>
            </a:r>
            <a:r>
              <a:rPr lang="en-US" altLang="zh-CN" dirty="0"/>
              <a:t>211</a:t>
            </a:r>
            <a:r>
              <a:rPr lang="zh-CN" altLang="en-US" dirty="0"/>
              <a:t>、本科高职高专、中小学、公共图书馆、研究院等各类图书馆，海外用户超过</a:t>
            </a:r>
            <a:r>
              <a:rPr lang="en-US" altLang="zh-CN" dirty="0"/>
              <a:t>150</a:t>
            </a:r>
            <a:r>
              <a:rPr lang="zh-CN" altLang="en-US" dirty="0"/>
              <a:t>家，基本常青藤大学都使用了我们的读秀，为什么读秀有这么大的用户量呢？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19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当我们通过试读确定这本书是我们所需时，就可以通过目录提示的页码，以及自己的邮箱，确认提交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973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咨询成功之后，所需正文可以很快的传递到我们的邮箱中去，直接点击链接就可以在线阅读了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002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不需要安装单独的阅读器，浏览器可以直接打开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20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如果以上途径都不能获取，比如</a:t>
            </a:r>
            <a:r>
              <a:rPr lang="en-US" altLang="zh-CN" dirty="0"/>
              <a:t>《</a:t>
            </a:r>
            <a:r>
              <a:rPr lang="zh-CN" altLang="en-US" dirty="0"/>
              <a:t>八月迷雾</a:t>
            </a:r>
            <a:r>
              <a:rPr lang="en-US" altLang="zh-CN" dirty="0"/>
              <a:t>》</a:t>
            </a:r>
            <a:r>
              <a:rPr lang="zh-CN" altLang="en-US" dirty="0"/>
              <a:t>这本书，我们还提供了</a:t>
            </a:r>
            <a:r>
              <a:rPr lang="en-US" altLang="zh-CN" dirty="0"/>
              <a:t>3</a:t>
            </a:r>
            <a:r>
              <a:rPr lang="zh-CN" altLang="en-US" dirty="0"/>
              <a:t>个网络书店的直接链接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4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读秀是图书获取服务的集大成者，不仅集成本图书馆已购的纸本资源和电子本资源，还集成了全国图书馆馆藏，对接图书馆文献传递服务，并且针对读者需求提供荐购系统。满足读者查资料获取资料的基本需求。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512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当我们有了这样一个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方便的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图书检索系统，是不是就能够满足读者的需求了呢？可能还不够！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在时间日渐宝贵的今天，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为了找一个知识点，去借纸书太繁琐了，去看电子书也太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麻烦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了。所以我们设计了全文检索，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就是知识点阅读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013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以拿破仑为例：从横扫欧洲到兵败滑铁卢，是什么原因造成他失败了呢？</a:t>
            </a:r>
            <a:endParaRPr lang="en-US" altLang="zh-CN" dirty="0"/>
          </a:p>
          <a:p>
            <a:r>
              <a:rPr lang="zh-CN" altLang="en-US" dirty="0"/>
              <a:t>我们带着问题在读秀“知识”频道输入“拿破仑失败的原因”并进行检索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79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在知识频道检索结果不再是一本一本的图书，是以知识点形成的条目来展示的，而且这些知识点来自不同的书籍，读秀帮我们从</a:t>
            </a:r>
            <a:r>
              <a:rPr lang="en-US" altLang="zh-CN" dirty="0"/>
              <a:t>315</a:t>
            </a:r>
            <a:r>
              <a:rPr lang="zh-CN" altLang="en-US" dirty="0"/>
              <a:t>万册图书中查找相关知识点，这些书中都讲到了拿破仑失败的原因，我们来看下这些书的分布情况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540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第一本：工业技术类，第二本：社会科学总论，第三本：军事类，第四本：语言类</a:t>
            </a:r>
            <a:endParaRPr lang="en-US" altLang="zh-CN" dirty="0"/>
          </a:p>
          <a:p>
            <a:r>
              <a:rPr lang="zh-CN" altLang="en-US" dirty="0"/>
              <a:t>当我们研究拿破仑失败的原因这个知识点的时候，我们不会想到，除了军事类以外，竟然还有这么多类别的图书也涵盖这个知识点，如果我们已惯用思维去查找，势必会丢失很多论据。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10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848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这是因为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：读秀的知识频道将所有图书打碎，以章节目录为基础，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为读者提供深入到图书内容的全文检索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，将知识形成一部巨大的百科全书，目前，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可搜索的信息量超过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十六</a:t>
            </a:r>
            <a:r>
              <a:rPr lang="zh-CN" altLang="zh-CN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亿页，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在搜索深度和搜索广度上加强读者的探索分析体验。</a:t>
            </a:r>
          </a:p>
          <a:p>
            <a:pPr marL="0" marR="0" lvl="0" indent="0" algn="l" defTabSz="1069848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，读者可以将任何一句话、任何一句诗词找到出自哪一本书的哪一页。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13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图书馆的服务对象是人，而服务的本质在于读者或用户的利用，为社会提供一种知识环境。那么查资料和阅读资料就变成我们图书馆的最基本的服务。读秀就是为图书馆最基本的服务而服务的一款产品，那么读秀到底能给我们图书馆带来哪些服务呢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69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那么，到底是香贝坦葡萄酒的丢失？指挥失误？还是大雨铸就了滑铁卢呢？我们点开章节名称或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下载来阅读一下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99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资料显示，拿破仑失败的原因是多方面的，但是指挥的失误是其中最重要的原因之一</a:t>
            </a:r>
            <a:endParaRPr lang="en-US" altLang="zh-CN" dirty="0"/>
          </a:p>
          <a:p>
            <a:r>
              <a:rPr lang="zh-CN" altLang="en-US" dirty="0"/>
              <a:t>那他跟网络搜索有什么区别呢？读秀中的资料都是来自正规出版物，经国家出版总局审批后发行的，其内容可以直接引用</a:t>
            </a:r>
            <a:endParaRPr lang="en-US" altLang="zh-CN" dirty="0"/>
          </a:p>
          <a:p>
            <a:r>
              <a:rPr lang="zh-CN" altLang="en-US" dirty="0"/>
              <a:t>点击选取文字，识别到的文字可以直接复制到</a:t>
            </a:r>
            <a:r>
              <a:rPr lang="en-US" altLang="zh-CN" dirty="0"/>
              <a:t>word</a:t>
            </a:r>
            <a:r>
              <a:rPr lang="zh-CN" altLang="en-US" dirty="0"/>
              <a:t>中使用，同时标注了本段内容的来源，另外还有放大缩小，保存打印等贴心功能，最重要的是还可以通过这个知识点来查找到这本书，点击资料来源，直接进入到相关图书的卡片页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54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通过某本图书的卡片页，可以详细了解关于这本书的所有信息，对整本书进行系统的学习。</a:t>
            </a:r>
            <a:endParaRPr lang="en-US" altLang="zh-CN" dirty="0"/>
          </a:p>
          <a:p>
            <a:r>
              <a:rPr lang="zh-CN" altLang="en-US"/>
              <a:t>这样我们对图书的追求达到一个完整的循环，我们即可以正向通过图书的基本信息查找图书的内容，可以反向通过图书的内容查找图书的基本信息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22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读秀的</a:t>
            </a: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知识服务，瞬间检索出不同分类不同图书对同一知识点的研究</a:t>
            </a:r>
          </a:p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提供由点到线再到面的检索方式，为知识的连贯性系统性提供更多的检索方式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检索到的知识点直接在线阅读或下载，是一种全新的知识点阅读服务</a:t>
            </a:r>
            <a:endParaRPr lang="en-US" altLang="zh-CN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45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当您拥有了读秀，就相当于拥有了一座涵盖</a:t>
            </a:r>
            <a:r>
              <a:rPr lang="en-US" altLang="zh-CN" dirty="0"/>
              <a:t>315</a:t>
            </a:r>
            <a:r>
              <a:rPr lang="zh-CN" altLang="en-US" dirty="0"/>
              <a:t>万种图书的超大型图书馆</a:t>
            </a:r>
            <a:endParaRPr lang="en-US" altLang="zh-CN" dirty="0"/>
          </a:p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读秀提供深入到目次级的检索，发现以前发现不了的知识点，同时我们提供优于</a:t>
            </a:r>
            <a:r>
              <a:rPr lang="en-US" altLang="zh-CN" dirty="0" err="1"/>
              <a:t>opac</a:t>
            </a:r>
            <a:r>
              <a:rPr lang="zh-CN" altLang="en-US" dirty="0"/>
              <a:t>系统的图书内容揭示，例如我们揭示图书的封面、目次、部分正文页</a:t>
            </a:r>
            <a:endParaRPr lang="en-US" altLang="zh-CN" dirty="0"/>
          </a:p>
          <a:p>
            <a:r>
              <a:rPr lang="zh-CN" altLang="en-US" dirty="0"/>
              <a:t>读秀实现了纸电图书一体化的检索，大大减少了读者多系统重复检索的时间。</a:t>
            </a:r>
          </a:p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读秀每年更新几十万种图书书目，我们就可以知道总共出版过多少图书，每年出版了什么新书</a:t>
            </a:r>
            <a:endParaRPr lang="en-US" altLang="zh-CN" dirty="0"/>
          </a:p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读秀的全国联合目录系统，就相当于帮您建立了一个馆际互借平台</a:t>
            </a:r>
            <a:endParaRPr lang="en-US" altLang="zh-CN" dirty="0"/>
          </a:p>
          <a:p>
            <a:r>
              <a:rPr lang="zh-CN" altLang="en-US" dirty="0"/>
              <a:t>所以，读秀就是为了图书馆的服务而服务的一个知识库。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4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带着问题，我们来认识一下读秀，读秀是由</a:t>
            </a:r>
            <a:r>
              <a:rPr lang="zh-CN" altLang="zh-CN" sz="2400" dirty="0">
                <a:latin typeface="微软雅黑" panose="020B0503020204020204" pitchFamily="34" charset="-122"/>
              </a:rPr>
              <a:t>海量图书</a:t>
            </a:r>
            <a:r>
              <a:rPr lang="zh-CN" altLang="en-US" sz="2400" dirty="0">
                <a:latin typeface="微软雅黑" panose="020B0503020204020204" pitchFamily="34" charset="-122"/>
              </a:rPr>
              <a:t>资源</a:t>
            </a:r>
            <a:r>
              <a:rPr lang="zh-CN" altLang="zh-CN" sz="2400" dirty="0">
                <a:latin typeface="微软雅黑" panose="020B0503020204020204" pitchFamily="34" charset="-122"/>
              </a:rPr>
              <a:t>组成的庞大的知识系统</a:t>
            </a:r>
            <a:r>
              <a:rPr lang="zh-CN" altLang="en-US" sz="2400" dirty="0">
                <a:latin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</a:rPr>
              <a:t>读秀现收录</a:t>
            </a:r>
            <a:r>
              <a:rPr lang="en-US" altLang="zh-CN" sz="2400" dirty="0" smtClean="0">
                <a:latin typeface="微软雅黑" panose="020B0503020204020204" pitchFamily="34" charset="-122"/>
              </a:rPr>
              <a:t>670</a:t>
            </a:r>
            <a:r>
              <a:rPr lang="zh-CN" altLang="zh-CN" sz="2400" dirty="0">
                <a:latin typeface="微软雅黑" panose="020B0503020204020204" pitchFamily="34" charset="-122"/>
              </a:rPr>
              <a:t>万种中文图书题录信息，</a:t>
            </a:r>
            <a:r>
              <a:rPr lang="zh-CN" altLang="en-US" sz="2400" dirty="0">
                <a:latin typeface="微软雅黑" panose="020B0503020204020204" pitchFamily="34" charset="-122"/>
              </a:rPr>
              <a:t>可以对</a:t>
            </a:r>
            <a:r>
              <a:rPr lang="en-US" altLang="zh-CN" sz="2400" dirty="0" smtClean="0">
                <a:latin typeface="微软雅黑" panose="020B0503020204020204" pitchFamily="34" charset="-122"/>
              </a:rPr>
              <a:t>320</a:t>
            </a:r>
            <a:r>
              <a:rPr lang="zh-CN" altLang="zh-CN" sz="2400" dirty="0" smtClean="0">
                <a:latin typeface="微软雅黑" panose="020B0503020204020204" pitchFamily="34" charset="-122"/>
              </a:rPr>
              <a:t>万</a:t>
            </a:r>
            <a:r>
              <a:rPr lang="zh-CN" altLang="zh-CN" sz="2400" dirty="0">
                <a:latin typeface="微软雅黑" panose="020B0503020204020204" pitchFamily="34" charset="-122"/>
              </a:rPr>
              <a:t>种中文图书</a:t>
            </a:r>
            <a:r>
              <a:rPr lang="zh-CN" altLang="en-US" sz="2400" dirty="0">
                <a:latin typeface="微软雅黑" panose="020B0503020204020204" pitchFamily="34" charset="-122"/>
              </a:rPr>
              <a:t>进行文献传递</a:t>
            </a:r>
            <a:r>
              <a:rPr lang="zh-CN" altLang="zh-CN" sz="2400" dirty="0">
                <a:latin typeface="微软雅黑" panose="020B0503020204020204" pitchFamily="34" charset="-122"/>
              </a:rPr>
              <a:t>，可搜索的信息量</a:t>
            </a:r>
            <a:r>
              <a:rPr lang="zh-CN" altLang="zh-CN" sz="2400" dirty="0" smtClean="0">
                <a:latin typeface="微软雅黑" panose="020B0503020204020204" pitchFamily="34" charset="-122"/>
              </a:rPr>
              <a:t>超过</a:t>
            </a:r>
            <a:r>
              <a:rPr lang="en-US" altLang="zh-CN" sz="2400" dirty="0" smtClean="0">
                <a:latin typeface="微软雅黑" panose="020B0503020204020204" pitchFamily="34" charset="-122"/>
              </a:rPr>
              <a:t>17</a:t>
            </a:r>
            <a:r>
              <a:rPr lang="zh-CN" altLang="zh-CN" sz="2400" dirty="0" smtClean="0">
                <a:latin typeface="微软雅黑" panose="020B0503020204020204" pitchFamily="34" charset="-122"/>
              </a:rPr>
              <a:t>亿</a:t>
            </a:r>
            <a:r>
              <a:rPr lang="zh-CN" altLang="zh-CN" sz="2400" dirty="0">
                <a:latin typeface="微软雅黑" panose="020B0503020204020204" pitchFamily="34" charset="-122"/>
              </a:rPr>
              <a:t>页。</a:t>
            </a:r>
            <a:r>
              <a:rPr lang="zh-CN" altLang="en-US" sz="2400" dirty="0">
                <a:latin typeface="微软雅黑" panose="020B0503020204020204" pitchFamily="34" charset="-122"/>
              </a:rPr>
              <a:t>如果大家对这个数字没有概念的话，我来举一个例子：这个根据不同的单位例举他们的馆藏数据量和读秀对比，</a:t>
            </a:r>
            <a:endParaRPr lang="en-US" altLang="zh-CN" sz="2400" dirty="0">
              <a:latin typeface="微软雅黑" panose="020B0503020204020204" pitchFamily="34" charset="-122"/>
            </a:endParaRPr>
          </a:p>
          <a:p>
            <a:pPr marL="0" marR="0" lvl="1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latin typeface="微软雅黑" panose="020B0503020204020204" pitchFamily="34" charset="-122"/>
              </a:rPr>
              <a:t>提供深入到图全文内容进行检索，提供多种的资源获取方式</a:t>
            </a:r>
            <a:r>
              <a:rPr lang="zh-CN" altLang="en-US" dirty="0"/>
              <a:t>，让图书馆用户不但能够找到资源并且能够找到资源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4CB8-5ED7-4F52-9624-236BCCB4B68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76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在图书频道输入关键词“模型”，而在这里可对检索的关键词进行定位，可以是全部字段搜索，可以是作者，可以是书名</a:t>
            </a:r>
            <a:r>
              <a:rPr lang="zh-CN" altLang="en-US" baseline="0" dirty="0"/>
              <a:t>。</a:t>
            </a:r>
            <a:endParaRPr lang="en-US" altLang="zh-CN" baseline="0" dirty="0"/>
          </a:p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点击中文检索进入检索结果页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15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69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我们看到仅仅用了</a:t>
            </a:r>
            <a:r>
              <a:rPr lang="en-US" altLang="zh-CN" dirty="0"/>
              <a:t>0.033</a:t>
            </a:r>
            <a:r>
              <a:rPr lang="zh-CN" altLang="en-US" dirty="0"/>
              <a:t>秒，就检索到了</a:t>
            </a:r>
            <a:r>
              <a:rPr lang="en-US" altLang="zh-CN" dirty="0"/>
              <a:t>197565</a:t>
            </a:r>
            <a:r>
              <a:rPr lang="zh-CN" altLang="en-US" dirty="0"/>
              <a:t>本图书，检索结果向我们展示了图书的封面，</a:t>
            </a:r>
            <a:r>
              <a:rPr lang="zh-CN" altLang="en-US" dirty="0">
                <a:solidFill>
                  <a:srgbClr val="FF0000"/>
                </a:solidFill>
              </a:rPr>
              <a:t>书名，作者，出版社等基本字段外，检索内容更是深入到图书章节里去，</a:t>
            </a:r>
            <a:r>
              <a:rPr lang="zh-CN" altLang="en-US" dirty="0"/>
              <a:t>就是读秀的目次检索。可以将关键词精确到具体的章节，具体段落中。这样可以帮助用户寻找更多相关资源。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56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检索到的图书，可以通过左侧类型、年代、学科等分面缩小检索范围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56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在检索结果页不但有普通检索功能，还有与检索词的外文词、近义词、共现词、及下位词和相关词，比如跟模型经常一起出现的就是动物、预测等，同时还可以查看模型的百科介绍与之相关的期刊、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9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报纸、文档、学位会议论文等其他的文献类型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92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60" r="306"/>
          <a:stretch/>
        </p:blipFill>
        <p:spPr>
          <a:xfrm>
            <a:off x="0" y="0"/>
            <a:ext cx="12842240" cy="72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06" y="1883725"/>
            <a:ext cx="6695190" cy="1892809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620" b="0" i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108" y="3926205"/>
            <a:ext cx="6678845" cy="444529"/>
          </a:xfrm>
        </p:spPr>
        <p:txBody>
          <a:bodyPr>
            <a:normAutofit/>
          </a:bodyPr>
          <a:lstStyle>
            <a:lvl1pPr marL="0" indent="0" algn="ctr">
              <a:buNone/>
              <a:defRPr sz="1890">
                <a:solidFill>
                  <a:srgbClr val="808588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0291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85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383381"/>
            <a:ext cx="2760345" cy="61024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383381"/>
            <a:ext cx="8121015" cy="610243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84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4CEDC-3F10-4053-9CAB-9C4101546C28}" type="datetime1">
              <a:rPr lang="zh-CN" altLang="en-US" smtClean="0"/>
              <a:pPr>
                <a:defRPr/>
              </a:pPr>
              <a:t>2019-10-24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F326-B667-4986-872D-C310FB599E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10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4" y="2926081"/>
            <a:ext cx="11041380" cy="1123856"/>
          </a:xfrm>
        </p:spPr>
        <p:txBody>
          <a:bodyPr anchor="b"/>
          <a:lstStyle>
            <a:lvl1pPr>
              <a:defRPr sz="504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4" y="4078274"/>
            <a:ext cx="11041380" cy="1575196"/>
          </a:xfrm>
        </p:spPr>
        <p:txBody>
          <a:bodyPr/>
          <a:lstStyle>
            <a:lvl1pPr marL="0" indent="0">
              <a:buNone/>
              <a:defRPr sz="2520">
                <a:solidFill>
                  <a:schemeClr val="bg1">
                    <a:lumMod val="50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550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16906"/>
            <a:ext cx="5440680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16906"/>
            <a:ext cx="5440680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6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3384"/>
            <a:ext cx="11041380" cy="139184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1765221"/>
            <a:ext cx="5415676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2630329"/>
            <a:ext cx="5415676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1765221"/>
            <a:ext cx="5442347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2630329"/>
            <a:ext cx="5442347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66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CF9-1C64-45C7-A351-5C2B04CB53AB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B7EE-1E89-4FFA-B365-5BB8C6445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47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ECF9-1C64-45C7-A351-5C2B04CB53AB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B7EE-1E89-4FFA-B365-5BB8C64452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0060"/>
            <a:ext cx="412884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36799"/>
            <a:ext cx="6480810" cy="511730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60270"/>
            <a:ext cx="412884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7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0060"/>
            <a:ext cx="412884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36799"/>
            <a:ext cx="6480810" cy="511730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60270"/>
            <a:ext cx="412884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8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104"/>
          <a:stretch/>
        </p:blipFill>
        <p:spPr>
          <a:xfrm>
            <a:off x="0" y="0"/>
            <a:ext cx="12801600" cy="7200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74154" y="3033807"/>
            <a:ext cx="6227445" cy="367045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2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4" y="1404836"/>
            <a:ext cx="11214354" cy="52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674170"/>
            <a:ext cx="288036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C937AB-5291-48FC-9075-9F29944D13C7}" type="datetimeFigureOut">
              <a:rPr lang="zh-CN" altLang="en-US" smtClean="0"/>
              <a:pPr/>
              <a:t>2019-10-24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674170"/>
            <a:ext cx="432054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674170"/>
            <a:ext cx="288036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8A3CECD-E187-45A6-BE7A-E277637993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6881" y="386619"/>
            <a:ext cx="10299957" cy="701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1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78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75047" indent="-375047" algn="l" defTabSz="960120" rtl="0" eaLnBrk="1" latinLnBrk="0" hangingPunct="1">
        <a:lnSpc>
          <a:spcPct val="90000"/>
        </a:lnSpc>
        <a:spcBef>
          <a:spcPts val="1890"/>
        </a:spcBef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"/>
        <a:defRPr sz="21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375047" indent="-375047" algn="l" defTabSz="96012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45343193-0357-4F22-8A29-27696CFA4D14}"/>
              </a:ext>
            </a:extLst>
          </p:cNvPr>
          <p:cNvCxnSpPr/>
          <p:nvPr/>
        </p:nvCxnSpPr>
        <p:spPr>
          <a:xfrm>
            <a:off x="2686024" y="3600450"/>
            <a:ext cx="79920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AD0F72D-723B-4DCB-9B7E-8F2EB4DE41D2}"/>
              </a:ext>
            </a:extLst>
          </p:cNvPr>
          <p:cNvGrpSpPr/>
          <p:nvPr/>
        </p:nvGrpSpPr>
        <p:grpSpPr>
          <a:xfrm>
            <a:off x="4543412" y="1917742"/>
            <a:ext cx="3650654" cy="1569660"/>
            <a:chOff x="3853815" y="1779399"/>
            <a:chExt cx="3650654" cy="1569660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xmlns="" id="{A6CD97BE-D0A2-4924-87A6-032348DAAAD4}"/>
                </a:ext>
              </a:extLst>
            </p:cNvPr>
            <p:cNvSpPr txBox="1"/>
            <p:nvPr/>
          </p:nvSpPr>
          <p:spPr>
            <a:xfrm>
              <a:off x="3853815" y="1936053"/>
              <a:ext cx="3650654" cy="1256352"/>
            </a:xfrm>
            <a:custGeom>
              <a:avLst/>
              <a:gdLst>
                <a:gd name="connsiteX0" fmla="*/ 0 w 3638754"/>
                <a:gd name="connsiteY0" fmla="*/ 0 h 1247943"/>
                <a:gd name="connsiteX1" fmla="*/ 3638754 w 3638754"/>
                <a:gd name="connsiteY1" fmla="*/ 0 h 1247943"/>
                <a:gd name="connsiteX2" fmla="*/ 3638754 w 3638754"/>
                <a:gd name="connsiteY2" fmla="*/ 1247943 h 1247943"/>
                <a:gd name="connsiteX3" fmla="*/ 0 w 3638754"/>
                <a:gd name="connsiteY3" fmla="*/ 1247943 h 1247943"/>
                <a:gd name="connsiteX4" fmla="*/ 0 w 3638754"/>
                <a:gd name="connsiteY4" fmla="*/ 0 h 1247943"/>
                <a:gd name="connsiteX0" fmla="*/ 0 w 3638754"/>
                <a:gd name="connsiteY0" fmla="*/ 8409 h 1256352"/>
                <a:gd name="connsiteX1" fmla="*/ 111925 w 3638754"/>
                <a:gd name="connsiteY1" fmla="*/ 0 h 1256352"/>
                <a:gd name="connsiteX2" fmla="*/ 3638754 w 3638754"/>
                <a:gd name="connsiteY2" fmla="*/ 8409 h 1256352"/>
                <a:gd name="connsiteX3" fmla="*/ 3638754 w 3638754"/>
                <a:gd name="connsiteY3" fmla="*/ 1256352 h 1256352"/>
                <a:gd name="connsiteX4" fmla="*/ 0 w 3638754"/>
                <a:gd name="connsiteY4" fmla="*/ 1256352 h 1256352"/>
                <a:gd name="connsiteX5" fmla="*/ 0 w 3638754"/>
                <a:gd name="connsiteY5" fmla="*/ 8409 h 1256352"/>
                <a:gd name="connsiteX0" fmla="*/ 11900 w 3650654"/>
                <a:gd name="connsiteY0" fmla="*/ 8409 h 1256352"/>
                <a:gd name="connsiteX1" fmla="*/ 123825 w 3650654"/>
                <a:gd name="connsiteY1" fmla="*/ 0 h 1256352"/>
                <a:gd name="connsiteX2" fmla="*/ 3650654 w 3650654"/>
                <a:gd name="connsiteY2" fmla="*/ 8409 h 1256352"/>
                <a:gd name="connsiteX3" fmla="*/ 3650654 w 3650654"/>
                <a:gd name="connsiteY3" fmla="*/ 1256352 h 1256352"/>
                <a:gd name="connsiteX4" fmla="*/ 11900 w 3650654"/>
                <a:gd name="connsiteY4" fmla="*/ 1256352 h 1256352"/>
                <a:gd name="connsiteX5" fmla="*/ 0 w 3650654"/>
                <a:gd name="connsiteY5" fmla="*/ 76200 h 1256352"/>
                <a:gd name="connsiteX6" fmla="*/ 11900 w 3650654"/>
                <a:gd name="connsiteY6" fmla="*/ 8409 h 1256352"/>
                <a:gd name="connsiteX0" fmla="*/ 0 w 3650654"/>
                <a:gd name="connsiteY0" fmla="*/ 76200 h 1256352"/>
                <a:gd name="connsiteX1" fmla="*/ 123825 w 3650654"/>
                <a:gd name="connsiteY1" fmla="*/ 0 h 1256352"/>
                <a:gd name="connsiteX2" fmla="*/ 3650654 w 3650654"/>
                <a:gd name="connsiteY2" fmla="*/ 8409 h 1256352"/>
                <a:gd name="connsiteX3" fmla="*/ 3650654 w 3650654"/>
                <a:gd name="connsiteY3" fmla="*/ 1256352 h 1256352"/>
                <a:gd name="connsiteX4" fmla="*/ 11900 w 3650654"/>
                <a:gd name="connsiteY4" fmla="*/ 1256352 h 1256352"/>
                <a:gd name="connsiteX5" fmla="*/ 0 w 3650654"/>
                <a:gd name="connsiteY5" fmla="*/ 76200 h 125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0654" h="1256352">
                  <a:moveTo>
                    <a:pt x="0" y="76200"/>
                  </a:moveTo>
                  <a:lnTo>
                    <a:pt x="123825" y="0"/>
                  </a:lnTo>
                  <a:lnTo>
                    <a:pt x="3650654" y="8409"/>
                  </a:lnTo>
                  <a:lnTo>
                    <a:pt x="3650654" y="1256352"/>
                  </a:lnTo>
                  <a:lnTo>
                    <a:pt x="11900" y="1256352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3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1500" dirty="0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xmlns="" id="{7333BE7D-0F2C-426F-BC6E-B7AA11AC3277}"/>
                </a:ext>
              </a:extLst>
            </p:cNvPr>
            <p:cNvSpPr txBox="1"/>
            <p:nvPr/>
          </p:nvSpPr>
          <p:spPr>
            <a:xfrm>
              <a:off x="4228706" y="1779399"/>
              <a:ext cx="280076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spc="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itchFamily="34" charset="-122"/>
                </a:rPr>
                <a:t>读秀</a:t>
              </a:r>
            </a:p>
          </p:txBody>
        </p:sp>
      </p:grp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E0D70C4E-0560-4BC4-AB74-1248D52C63E6}"/>
              </a:ext>
            </a:extLst>
          </p:cNvPr>
          <p:cNvSpPr txBox="1"/>
          <p:nvPr/>
        </p:nvSpPr>
        <p:spPr>
          <a:xfrm>
            <a:off x="8392530" y="3870153"/>
            <a:ext cx="2295726" cy="707838"/>
          </a:xfrm>
          <a:prstGeom prst="rect">
            <a:avLst/>
          </a:prstGeom>
          <a:noFill/>
        </p:spPr>
        <p:txBody>
          <a:bodyPr wrap="none" lIns="91393" tIns="45696" rIns="91393" bIns="45696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汇报人：超星集团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时间：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9C04CB0-A0D7-46AD-BB11-5F851FC09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0134319" y="1260190"/>
            <a:ext cx="2315153" cy="2004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112768" y="1998772"/>
            <a:ext cx="2552684" cy="648072"/>
          </a:xfrm>
          <a:prstGeom prst="wedgeRectCallout">
            <a:avLst>
              <a:gd name="adj1" fmla="val 65941"/>
              <a:gd name="adj2" fmla="val 400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扩大检索范围</a:t>
            </a:r>
          </a:p>
        </p:txBody>
      </p:sp>
      <p:sp>
        <p:nvSpPr>
          <p:cNvPr id="6" name="圆角矩形 3">
            <a:extLst>
              <a:ext uri="{FF2B5EF4-FFF2-40B4-BE49-F238E27FC236}">
                <a16:creationId xmlns:a16="http://schemas.microsoft.com/office/drawing/2014/main" xmlns="" id="{72110695-7CAE-4729-9BEF-F1DC2D6B8033}"/>
              </a:ext>
            </a:extLst>
          </p:cNvPr>
          <p:cNvSpPr/>
          <p:nvPr/>
        </p:nvSpPr>
        <p:spPr>
          <a:xfrm>
            <a:off x="10134319" y="3258698"/>
            <a:ext cx="2315153" cy="2004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3">
            <a:extLst>
              <a:ext uri="{FF2B5EF4-FFF2-40B4-BE49-F238E27FC236}">
                <a16:creationId xmlns:a16="http://schemas.microsoft.com/office/drawing/2014/main" xmlns="" id="{E9765A82-35FD-4A7D-B8A4-DF8EB9DC60E6}"/>
              </a:ext>
            </a:extLst>
          </p:cNvPr>
          <p:cNvSpPr/>
          <p:nvPr/>
        </p:nvSpPr>
        <p:spPr>
          <a:xfrm>
            <a:off x="10145216" y="5288310"/>
            <a:ext cx="2315153" cy="16965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F62786C-1A2F-4263-BA75-A8681E8F4EAA}"/>
              </a:ext>
            </a:extLst>
          </p:cNvPr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</a:p>
        </p:txBody>
      </p:sp>
    </p:spTree>
    <p:extLst>
      <p:ext uri="{BB962C8B-B14F-4D97-AF65-F5344CB8AC3E}">
        <p14:creationId xmlns:p14="http://schemas.microsoft.com/office/powerpoint/2010/main" val="4182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99B3758-2A5D-4251-B922-7E38D126A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2" y="-6955708"/>
            <a:ext cx="12827896" cy="33310686"/>
          </a:xfrm>
          <a:prstGeom prst="rect">
            <a:avLst/>
          </a:prstGeom>
        </p:spPr>
      </p:pic>
      <p:sp>
        <p:nvSpPr>
          <p:cNvPr id="8" name="圆角矩形 3">
            <a:extLst>
              <a:ext uri="{FF2B5EF4-FFF2-40B4-BE49-F238E27FC236}">
                <a16:creationId xmlns:a16="http://schemas.microsoft.com/office/drawing/2014/main" xmlns="" id="{B2AE7DAF-4FE9-4B6A-AE41-0D3350E1F339}"/>
              </a:ext>
            </a:extLst>
          </p:cNvPr>
          <p:cNvSpPr/>
          <p:nvPr/>
        </p:nvSpPr>
        <p:spPr>
          <a:xfrm>
            <a:off x="10001200" y="216074"/>
            <a:ext cx="2315153" cy="9764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">
            <a:extLst>
              <a:ext uri="{FF2B5EF4-FFF2-40B4-BE49-F238E27FC236}">
                <a16:creationId xmlns:a16="http://schemas.microsoft.com/office/drawing/2014/main" xmlns="" id="{183DB6EF-894F-469F-A2F8-82F888DA550B}"/>
              </a:ext>
            </a:extLst>
          </p:cNvPr>
          <p:cNvSpPr/>
          <p:nvPr/>
        </p:nvSpPr>
        <p:spPr>
          <a:xfrm>
            <a:off x="10001200" y="1183854"/>
            <a:ext cx="2315153" cy="93610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3">
            <a:extLst>
              <a:ext uri="{FF2B5EF4-FFF2-40B4-BE49-F238E27FC236}">
                <a16:creationId xmlns:a16="http://schemas.microsoft.com/office/drawing/2014/main" xmlns="" id="{970CE3AE-593B-43DB-B89D-30416F64D14C}"/>
              </a:ext>
            </a:extLst>
          </p:cNvPr>
          <p:cNvSpPr/>
          <p:nvPr/>
        </p:nvSpPr>
        <p:spPr>
          <a:xfrm>
            <a:off x="10001200" y="2119958"/>
            <a:ext cx="2315153" cy="9764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3">
            <a:extLst>
              <a:ext uri="{FF2B5EF4-FFF2-40B4-BE49-F238E27FC236}">
                <a16:creationId xmlns:a16="http://schemas.microsoft.com/office/drawing/2014/main" xmlns="" id="{C39A0689-04B9-4FB6-AB77-C2C8BB871A32}"/>
              </a:ext>
            </a:extLst>
          </p:cNvPr>
          <p:cNvSpPr/>
          <p:nvPr/>
        </p:nvSpPr>
        <p:spPr>
          <a:xfrm>
            <a:off x="10001200" y="3096394"/>
            <a:ext cx="2315153" cy="13681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3">
            <a:extLst>
              <a:ext uri="{FF2B5EF4-FFF2-40B4-BE49-F238E27FC236}">
                <a16:creationId xmlns:a16="http://schemas.microsoft.com/office/drawing/2014/main" xmlns="" id="{CDA0C1A7-F257-497B-A026-623BA94941F6}"/>
              </a:ext>
            </a:extLst>
          </p:cNvPr>
          <p:cNvSpPr/>
          <p:nvPr/>
        </p:nvSpPr>
        <p:spPr>
          <a:xfrm>
            <a:off x="10001200" y="4464546"/>
            <a:ext cx="2315153" cy="20162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3">
            <a:extLst>
              <a:ext uri="{FF2B5EF4-FFF2-40B4-BE49-F238E27FC236}">
                <a16:creationId xmlns:a16="http://schemas.microsoft.com/office/drawing/2014/main" xmlns="" id="{CB442252-DD8D-424F-AC8D-F17460E56F3F}"/>
              </a:ext>
            </a:extLst>
          </p:cNvPr>
          <p:cNvSpPr/>
          <p:nvPr/>
        </p:nvSpPr>
        <p:spPr>
          <a:xfrm>
            <a:off x="10001200" y="6475870"/>
            <a:ext cx="2315153" cy="7250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584E651-65CE-4015-9CA0-73B261D6E5DE}"/>
              </a:ext>
            </a:extLst>
          </p:cNvPr>
          <p:cNvSpPr/>
          <p:nvPr/>
        </p:nvSpPr>
        <p:spPr>
          <a:xfrm>
            <a:off x="485247" y="161210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xmlns="" id="{25C414FE-5EB4-4261-8616-8F81FF795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68" y="1998772"/>
            <a:ext cx="2552684" cy="648072"/>
          </a:xfrm>
          <a:prstGeom prst="wedgeRectCallout">
            <a:avLst>
              <a:gd name="adj1" fmla="val 65941"/>
              <a:gd name="adj2" fmla="val 4002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扩大检索范围</a:t>
            </a:r>
          </a:p>
        </p:txBody>
      </p:sp>
    </p:spTree>
    <p:extLst>
      <p:ext uri="{BB962C8B-B14F-4D97-AF65-F5344CB8AC3E}">
        <p14:creationId xmlns:p14="http://schemas.microsoft.com/office/powerpoint/2010/main" val="15091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51D106F-0550-4B05-A421-B4A9E8B3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4" y="31970"/>
            <a:ext cx="12344951" cy="7095688"/>
          </a:xfrm>
          <a:prstGeom prst="rect">
            <a:avLst/>
          </a:prstGeom>
        </p:spPr>
      </p:pic>
      <p:sp>
        <p:nvSpPr>
          <p:cNvPr id="3" name="圆角矩形 3">
            <a:extLst>
              <a:ext uri="{FF2B5EF4-FFF2-40B4-BE49-F238E27FC236}">
                <a16:creationId xmlns:a16="http://schemas.microsoft.com/office/drawing/2014/main" xmlns="" id="{D5CD6EEC-9468-4BB7-98D1-A93CC510DCAA}"/>
              </a:ext>
            </a:extLst>
          </p:cNvPr>
          <p:cNvSpPr/>
          <p:nvPr/>
        </p:nvSpPr>
        <p:spPr>
          <a:xfrm>
            <a:off x="3592488" y="3888482"/>
            <a:ext cx="2304256" cy="5040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AB057F3-CB05-458F-8773-42914C0C8B37}"/>
              </a:ext>
            </a:extLst>
          </p:cNvPr>
          <p:cNvSpPr/>
          <p:nvPr/>
        </p:nvSpPr>
        <p:spPr>
          <a:xfrm>
            <a:off x="8777064" y="144066"/>
            <a:ext cx="3750568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纸电一站式检索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xmlns="" id="{D42F0ABB-3D64-4316-874E-9BE5AD94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68" y="2448322"/>
            <a:ext cx="2808312" cy="1440160"/>
          </a:xfrm>
          <a:prstGeom prst="wedgeRectCallout">
            <a:avLst>
              <a:gd name="adj1" fmla="val -61582"/>
              <a:gd name="adj2" fmla="val 4915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馆藏纸本、馆藏电子版一站式检索</a:t>
            </a:r>
          </a:p>
        </p:txBody>
      </p:sp>
    </p:spTree>
    <p:extLst>
      <p:ext uri="{BB962C8B-B14F-4D97-AF65-F5344CB8AC3E}">
        <p14:creationId xmlns:p14="http://schemas.microsoft.com/office/powerpoint/2010/main" val="22547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>
            <a:extLst>
              <a:ext uri="{FF2B5EF4-FFF2-40B4-BE49-F238E27FC236}">
                <a16:creationId xmlns:a16="http://schemas.microsoft.com/office/drawing/2014/main" xmlns="" id="{5A89969E-CC83-441D-A65E-8713945233B8}"/>
              </a:ext>
            </a:extLst>
          </p:cNvPr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/>
              <a:t>图书的一站式检索服务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ACAE7B4-8DC9-4DB0-84E2-13606FA01301}"/>
              </a:ext>
            </a:extLst>
          </p:cNvPr>
          <p:cNvSpPr/>
          <p:nvPr/>
        </p:nvSpPr>
        <p:spPr>
          <a:xfrm>
            <a:off x="3207880" y="2369895"/>
            <a:ext cx="5928172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深入的检索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目录级的图书检索</a:t>
            </a: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7">
            <a:extLst>
              <a:ext uri="{FF2B5EF4-FFF2-40B4-BE49-F238E27FC236}">
                <a16:creationId xmlns:a16="http://schemas.microsoft.com/office/drawing/2014/main" xmlns="" id="{5E43E9BC-B500-4487-A92D-3B5A0EB6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930" y="2508743"/>
            <a:ext cx="7249470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80CEA51F-93DA-4E84-97C8-1E8BF2725A14}"/>
              </a:ext>
            </a:extLst>
          </p:cNvPr>
          <p:cNvSpPr/>
          <p:nvPr/>
        </p:nvSpPr>
        <p:spPr>
          <a:xfrm>
            <a:off x="3207880" y="3843891"/>
            <a:ext cx="7261943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相关的知识、相关的人物</a:t>
            </a: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4B7B663F-94F2-4542-8DFE-58D195B5B8FB}"/>
              </a:ext>
            </a:extLst>
          </p:cNvPr>
          <p:cNvSpPr/>
          <p:nvPr/>
        </p:nvSpPr>
        <p:spPr>
          <a:xfrm>
            <a:off x="3207880" y="5254431"/>
            <a:ext cx="590360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立体的检索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纸、电一站式检索</a:t>
            </a:r>
          </a:p>
        </p:txBody>
      </p:sp>
      <p:sp>
        <p:nvSpPr>
          <p:cNvPr id="66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5E9A4437-4CFE-4EB4-9D85-EC4854B8E914}"/>
              </a:ext>
            </a:extLst>
          </p:cNvPr>
          <p:cNvSpPr/>
          <p:nvPr/>
        </p:nvSpPr>
        <p:spPr>
          <a:xfrm>
            <a:off x="2106638" y="2369894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C81B2DB2-F7EA-44D3-B9F2-E764A70B04A0}"/>
              </a:ext>
            </a:extLst>
          </p:cNvPr>
          <p:cNvSpPr/>
          <p:nvPr/>
        </p:nvSpPr>
        <p:spPr>
          <a:xfrm>
            <a:off x="2106638" y="3843891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1958871C-D460-41C1-A659-C1BE8FB7EC5D}"/>
              </a:ext>
            </a:extLst>
          </p:cNvPr>
          <p:cNvSpPr/>
          <p:nvPr/>
        </p:nvSpPr>
        <p:spPr>
          <a:xfrm>
            <a:off x="2106638" y="5302173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32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30F37D3-9678-4A85-A01E-2A42A9A1B91F}"/>
              </a:ext>
            </a:extLst>
          </p:cNvPr>
          <p:cNvSpPr/>
          <p:nvPr/>
        </p:nvSpPr>
        <p:spPr>
          <a:xfrm>
            <a:off x="3078086" y="2054197"/>
            <a:ext cx="7495884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D16319A-5E5C-40EC-B03D-67CFFC10A697}"/>
              </a:ext>
            </a:extLst>
          </p:cNvPr>
          <p:cNvSpPr/>
          <p:nvPr/>
        </p:nvSpPr>
        <p:spPr>
          <a:xfrm>
            <a:off x="5941819" y="3201241"/>
            <a:ext cx="4128162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3998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图书的获取服务</a:t>
            </a:r>
          </a:p>
        </p:txBody>
      </p:sp>
      <p:sp>
        <p:nvSpPr>
          <p:cNvPr id="8" name="矩形 259">
            <a:extLst>
              <a:ext uri="{FF2B5EF4-FFF2-40B4-BE49-F238E27FC236}">
                <a16:creationId xmlns:a16="http://schemas.microsoft.com/office/drawing/2014/main" xmlns="" id="{D0ACE5C2-E7D2-49F4-B0DE-7216D8CD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369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6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352A2CDA-52A8-4D2D-BA65-09E2EFE131A0}"/>
              </a:ext>
            </a:extLst>
          </p:cNvPr>
          <p:cNvCxnSpPr/>
          <p:nvPr/>
        </p:nvCxnSpPr>
        <p:spPr>
          <a:xfrm>
            <a:off x="5721212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BB8CC11-4A7D-49A8-81E1-F8C20C54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28" y="1224186"/>
            <a:ext cx="11647619" cy="44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9273919" y="122464"/>
            <a:ext cx="3449935" cy="83169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馆藏电子全文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960640" y="5328642"/>
            <a:ext cx="723680" cy="288032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E301A4-FB01-47D7-AAB0-478449E0D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619" y="1514572"/>
            <a:ext cx="9732235" cy="6389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4512180" y="5537342"/>
            <a:ext cx="1172140" cy="442510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00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95" y="651722"/>
            <a:ext cx="10811483" cy="62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E3788CD-29A9-4E54-988D-400FD9E5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0" y="1657223"/>
            <a:ext cx="11647619" cy="44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4312568" y="5760690"/>
            <a:ext cx="692987" cy="3055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73919" y="122464"/>
            <a:ext cx="3449935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馆藏纸本图书</a:t>
            </a:r>
          </a:p>
        </p:txBody>
      </p:sp>
    </p:spTree>
    <p:extLst>
      <p:ext uri="{BB962C8B-B14F-4D97-AF65-F5344CB8AC3E}">
        <p14:creationId xmlns:p14="http://schemas.microsoft.com/office/powerpoint/2010/main" val="10925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16E291D-8572-45EB-926A-FB0835E7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08" y="-17396"/>
            <a:ext cx="10818828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30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2A052E8-ED7A-4C95-AB03-D41707AEF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990"/>
            <a:ext cx="12847235" cy="13571023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xmlns="" id="{285EAF95-C519-4F01-A4D1-86611D4ABE18}"/>
              </a:ext>
            </a:extLst>
          </p:cNvPr>
          <p:cNvSpPr/>
          <p:nvPr/>
        </p:nvSpPr>
        <p:spPr>
          <a:xfrm>
            <a:off x="10073208" y="4320530"/>
            <a:ext cx="2232248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6CBD50A-CE8D-4AEF-BA3F-0784AB58331E}"/>
              </a:ext>
            </a:extLst>
          </p:cNvPr>
          <p:cNvSpPr/>
          <p:nvPr/>
        </p:nvSpPr>
        <p:spPr>
          <a:xfrm>
            <a:off x="8201001" y="122464"/>
            <a:ext cx="4522854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其他馆藏图书及推荐图书</a:t>
            </a: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xmlns="" id="{ED7DA1F5-5A14-428D-AE4E-82B9057BFEDF}"/>
              </a:ext>
            </a:extLst>
          </p:cNvPr>
          <p:cNvSpPr/>
          <p:nvPr/>
        </p:nvSpPr>
        <p:spPr>
          <a:xfrm>
            <a:off x="10073208" y="4320530"/>
            <a:ext cx="2232248" cy="16561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6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2328E-6 L -0.00174 -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3"/>
          <p:cNvSpPr>
            <a:spLocks noGrp="1" noChangeArrowheads="1"/>
          </p:cNvSpPr>
          <p:nvPr/>
        </p:nvSpPr>
        <p:spPr bwMode="auto">
          <a:xfrm>
            <a:off x="1160145" y="218362"/>
            <a:ext cx="10761345" cy="98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2" tIns="48006" rIns="96012" bIns="48006" anchor="ctr"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读秀知识库：</a:t>
            </a:r>
            <a:r>
              <a:rPr lang="en-US" altLang="zh-CN" sz="4200" b="1" dirty="0" err="1">
                <a:latin typeface="微软雅黑" pitchFamily="34" charset="-122"/>
                <a:ea typeface="微软雅黑" pitchFamily="34" charset="-122"/>
              </a:rPr>
              <a:t>用户情况</a:t>
            </a:r>
            <a:endParaRPr lang="en-US" altLang="zh-CN" sz="4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83" name="矩形 1"/>
          <p:cNvSpPr>
            <a:spLocks noChangeArrowheads="1"/>
          </p:cNvSpPr>
          <p:nvPr/>
        </p:nvSpPr>
        <p:spPr bwMode="auto">
          <a:xfrm>
            <a:off x="2306955" y="2313623"/>
            <a:ext cx="6400800" cy="185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2" tIns="48006" rIns="96012" bIns="48006">
            <a:spAutoFit/>
          </a:bodyPr>
          <a:lstStyle/>
          <a:p>
            <a:pPr marL="480060" lvl="1" algn="ctr">
              <a:lnSpc>
                <a:spcPct val="120000"/>
              </a:lnSpc>
              <a:spcBef>
                <a:spcPts val="525"/>
              </a:spcBef>
            </a:pPr>
            <a:r>
              <a:rPr lang="en-US" altLang="zh-CN" sz="4600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国内用户</a:t>
            </a:r>
            <a:r>
              <a:rPr lang="en-US" altLang="zh-CN" sz="4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5000家</a:t>
            </a:r>
          </a:p>
          <a:p>
            <a:pPr marL="480060" lvl="1" algn="ctr">
              <a:lnSpc>
                <a:spcPct val="120000"/>
              </a:lnSpc>
              <a:spcBef>
                <a:spcPts val="525"/>
              </a:spcBef>
            </a:pPr>
            <a:r>
              <a:rPr lang="en-US" altLang="zh-CN" sz="4600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海外用户</a:t>
            </a:r>
            <a:r>
              <a:rPr lang="en-US" altLang="zh-CN" sz="4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150家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2A052E8-ED7A-4C95-AB03-D41707AEF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2" y="0"/>
            <a:ext cx="11279055" cy="11914494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xmlns="" id="{285EAF95-C519-4F01-A4D1-86611D4ABE18}"/>
              </a:ext>
            </a:extLst>
          </p:cNvPr>
          <p:cNvSpPr/>
          <p:nvPr/>
        </p:nvSpPr>
        <p:spPr>
          <a:xfrm>
            <a:off x="424136" y="5040610"/>
            <a:ext cx="8784976" cy="19442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960FC1D-9A4F-499D-99AF-50CE24ABBC43}"/>
              </a:ext>
            </a:extLst>
          </p:cNvPr>
          <p:cNvSpPr/>
          <p:nvPr/>
        </p:nvSpPr>
        <p:spPr>
          <a:xfrm>
            <a:off x="8705057" y="122464"/>
            <a:ext cx="3240359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图书试读</a:t>
            </a:r>
          </a:p>
        </p:txBody>
      </p:sp>
    </p:spTree>
    <p:extLst>
      <p:ext uri="{BB962C8B-B14F-4D97-AF65-F5344CB8AC3E}">
        <p14:creationId xmlns:p14="http://schemas.microsoft.com/office/powerpoint/2010/main" val="13839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186DA9B-2346-4574-9327-BA9B5E91E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" y="0"/>
            <a:ext cx="8900557" cy="7211914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xmlns="" id="{2B6D54CB-7B90-42EE-8EBF-EB5E1CC8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489" y="429148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书名页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E3AAB69-6907-497D-BBE9-E24E1BB5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38"/>
            <a:ext cx="8900557" cy="7187081"/>
          </a:xfrm>
          <a:prstGeom prst="rect">
            <a:avLst/>
          </a:prstGeom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xmlns="" id="{11489DCE-208F-4F13-A0E5-704A2C31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489" y="1531131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版权页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A9A08FA-9564-4964-AB8D-1A9FC7696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34" y="47902"/>
            <a:ext cx="8899658" cy="7008932"/>
          </a:xfrm>
          <a:prstGeom prst="rect">
            <a:avLst/>
          </a:prstGeom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xmlns="" id="{6802A638-819D-4521-B7F8-C99E5405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489" y="2782317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前言页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A72F5CB-BED2-496F-953F-83FF10FC2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34" y="-1"/>
            <a:ext cx="8899658" cy="7454517"/>
          </a:xfrm>
          <a:prstGeom prst="rect">
            <a:avLst/>
          </a:prstGeom>
        </p:spPr>
      </p:pic>
      <p:sp>
        <p:nvSpPr>
          <p:cNvPr id="18" name="AutoShape 8">
            <a:extLst>
              <a:ext uri="{FF2B5EF4-FFF2-40B4-BE49-F238E27FC236}">
                <a16:creationId xmlns:a16="http://schemas.microsoft.com/office/drawing/2014/main" xmlns="" id="{3AF0E362-6EC2-44A6-B8D1-A1164846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29" y="4164820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完整目录页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0CE2B9C-7F2C-4429-AF1E-5FC465AF5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767" y="-2"/>
            <a:ext cx="8911346" cy="7153000"/>
          </a:xfrm>
          <a:prstGeom prst="rect">
            <a:avLst/>
          </a:prstGeom>
        </p:spPr>
      </p:pic>
      <p:sp>
        <p:nvSpPr>
          <p:cNvPr id="20" name="AutoShape 8">
            <a:extLst>
              <a:ext uri="{FF2B5EF4-FFF2-40B4-BE49-F238E27FC236}">
                <a16:creationId xmlns:a16="http://schemas.microsoft.com/office/drawing/2014/main" xmlns="" id="{329421C3-7B81-4AF9-982C-12A1B925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29" y="5470729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部分正文页</a:t>
            </a:r>
          </a:p>
        </p:txBody>
      </p:sp>
    </p:spTree>
    <p:extLst>
      <p:ext uri="{BB962C8B-B14F-4D97-AF65-F5344CB8AC3E}">
        <p14:creationId xmlns:p14="http://schemas.microsoft.com/office/powerpoint/2010/main" val="5467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7DE1359-9184-4797-B92B-57E69CB2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97" y="0"/>
            <a:ext cx="9104586" cy="7200900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28982" y="3960490"/>
            <a:ext cx="3644226" cy="1800200"/>
          </a:xfrm>
          <a:prstGeom prst="wedgeRectCallout">
            <a:avLst>
              <a:gd name="adj1" fmla="val -82913"/>
              <a:gd name="adj2" fmla="val -3457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填写您需要的该本图书的页码范围，并正确填写接收邮箱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C327D0C-768F-42AC-AA57-9E4787E478FD}"/>
              </a:ext>
            </a:extLst>
          </p:cNvPr>
          <p:cNvSpPr/>
          <p:nvPr/>
        </p:nvSpPr>
        <p:spPr>
          <a:xfrm>
            <a:off x="7624937" y="122464"/>
            <a:ext cx="4320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图书馆文献传递服务</a:t>
            </a:r>
          </a:p>
        </p:txBody>
      </p:sp>
    </p:spTree>
    <p:extLst>
      <p:ext uri="{BB962C8B-B14F-4D97-AF65-F5344CB8AC3E}">
        <p14:creationId xmlns:p14="http://schemas.microsoft.com/office/powerpoint/2010/main" val="27558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6593172-4487-4B5D-AAE3-8015AE0A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4762" cy="36666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CFB6E4B-FDBB-4245-9E3E-FA9559490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663" y="2592338"/>
            <a:ext cx="7632848" cy="452982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8368207-1AB2-4D4D-A6DB-7A5591A69230}"/>
              </a:ext>
            </a:extLst>
          </p:cNvPr>
          <p:cNvSpPr/>
          <p:nvPr/>
        </p:nvSpPr>
        <p:spPr>
          <a:xfrm>
            <a:off x="7624937" y="122464"/>
            <a:ext cx="4320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图书馆文献传递服务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176664" y="5684980"/>
            <a:ext cx="7632848" cy="1437179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482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17E3319-54D0-4873-91A5-799F7C399177}"/>
              </a:ext>
            </a:extLst>
          </p:cNvPr>
          <p:cNvSpPr/>
          <p:nvPr/>
        </p:nvSpPr>
        <p:spPr>
          <a:xfrm>
            <a:off x="9353128" y="216074"/>
            <a:ext cx="3096345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在线阅读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B886B0-6934-47E6-9EF4-59F209C54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3" y="0"/>
            <a:ext cx="8186648" cy="71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65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C33AFD1-28E9-4670-A40A-D147C74A2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" y="648122"/>
            <a:ext cx="12722623" cy="5904656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xmlns="" id="{A10961BB-DB62-40A9-AC8B-FB25660EDB0E}"/>
              </a:ext>
            </a:extLst>
          </p:cNvPr>
          <p:cNvSpPr/>
          <p:nvPr/>
        </p:nvSpPr>
        <p:spPr>
          <a:xfrm>
            <a:off x="10793288" y="3528442"/>
            <a:ext cx="1944216" cy="15121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>
            <a:extLst>
              <a:ext uri="{FF2B5EF4-FFF2-40B4-BE49-F238E27FC236}">
                <a16:creationId xmlns:a16="http://schemas.microsoft.com/office/drawing/2014/main" xmlns="" id="{5A89969E-CC83-441D-A65E-8713945233B8}"/>
              </a:ext>
            </a:extLst>
          </p:cNvPr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/>
              <a:t>图书的一站式获取服务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ACAE7B4-8DC9-4DB0-84E2-13606FA01301}"/>
              </a:ext>
            </a:extLst>
          </p:cNvPr>
          <p:cNvSpPr/>
          <p:nvPr/>
        </p:nvSpPr>
        <p:spPr>
          <a:xfrm>
            <a:off x="3207880" y="1584226"/>
            <a:ext cx="5790754" cy="9310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直接获取图书馆已购的纸本资源</a:t>
            </a:r>
          </a:p>
          <a:p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7">
            <a:extLst>
              <a:ext uri="{FF2B5EF4-FFF2-40B4-BE49-F238E27FC236}">
                <a16:creationId xmlns:a16="http://schemas.microsoft.com/office/drawing/2014/main" xmlns="" id="{5E43E9BC-B500-4487-A92D-3B5A0EB6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930" y="1747697"/>
            <a:ext cx="7249470" cy="48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80CEA51F-93DA-4E84-97C8-1E8BF2725A14}"/>
              </a:ext>
            </a:extLst>
          </p:cNvPr>
          <p:cNvSpPr/>
          <p:nvPr/>
        </p:nvSpPr>
        <p:spPr>
          <a:xfrm>
            <a:off x="3249591" y="3456434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提供全国馆藏联合目录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4B7B663F-94F2-4542-8DFE-58D195B5B8FB}"/>
              </a:ext>
            </a:extLst>
          </p:cNvPr>
          <p:cNvSpPr/>
          <p:nvPr/>
        </p:nvSpPr>
        <p:spPr>
          <a:xfrm>
            <a:off x="3232448" y="2520330"/>
            <a:ext cx="5628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直接获取图书馆已购的电子本资源</a:t>
            </a:r>
          </a:p>
        </p:txBody>
      </p:sp>
      <p:sp>
        <p:nvSpPr>
          <p:cNvPr id="66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5E9A4437-4CFE-4EB4-9D85-EC4854B8E914}"/>
              </a:ext>
            </a:extLst>
          </p:cNvPr>
          <p:cNvSpPr/>
          <p:nvPr/>
        </p:nvSpPr>
        <p:spPr>
          <a:xfrm>
            <a:off x="2106638" y="1656880"/>
            <a:ext cx="429947" cy="3965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C81B2DB2-F7EA-44D3-B9F2-E764A70B04A0}"/>
              </a:ext>
            </a:extLst>
          </p:cNvPr>
          <p:cNvSpPr/>
          <p:nvPr/>
        </p:nvSpPr>
        <p:spPr>
          <a:xfrm>
            <a:off x="2106638" y="2615812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1958871C-D460-41C1-A659-C1BE8FB7EC5D}"/>
              </a:ext>
            </a:extLst>
          </p:cNvPr>
          <p:cNvSpPr/>
          <p:nvPr/>
        </p:nvSpPr>
        <p:spPr>
          <a:xfrm>
            <a:off x="2106638" y="3573981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6C24B5E-817C-4508-B36F-6052D0405E9C}"/>
              </a:ext>
            </a:extLst>
          </p:cNvPr>
          <p:cNvSpPr/>
          <p:nvPr/>
        </p:nvSpPr>
        <p:spPr>
          <a:xfrm>
            <a:off x="3241561" y="432563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提供图书馆文献传递服务</a:t>
            </a:r>
          </a:p>
        </p:txBody>
      </p:sp>
      <p:sp>
        <p:nvSpPr>
          <p:cNvPr id="17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E2DF7279-7731-419C-8F6F-9200209EDE38}"/>
              </a:ext>
            </a:extLst>
          </p:cNvPr>
          <p:cNvSpPr/>
          <p:nvPr/>
        </p:nvSpPr>
        <p:spPr>
          <a:xfrm>
            <a:off x="2098608" y="444318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6DDBC97E-0236-451F-BF4B-57A7A05493D7}"/>
              </a:ext>
            </a:extLst>
          </p:cNvPr>
          <p:cNvSpPr/>
          <p:nvPr/>
        </p:nvSpPr>
        <p:spPr>
          <a:xfrm>
            <a:off x="3260455" y="5189729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提供图书馆荐购系统</a:t>
            </a:r>
          </a:p>
        </p:txBody>
      </p:sp>
      <p:sp>
        <p:nvSpPr>
          <p:cNvPr id="20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C2EDBF98-873C-47CC-9B11-224B4F958D64}"/>
              </a:ext>
            </a:extLst>
          </p:cNvPr>
          <p:cNvSpPr/>
          <p:nvPr/>
        </p:nvSpPr>
        <p:spPr>
          <a:xfrm>
            <a:off x="2117502" y="5307276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C7A5FBC-4836-4AD3-A220-54AB82E1D394}"/>
              </a:ext>
            </a:extLst>
          </p:cNvPr>
          <p:cNvSpPr/>
          <p:nvPr/>
        </p:nvSpPr>
        <p:spPr>
          <a:xfrm>
            <a:off x="3260455" y="612583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对接其他网络获取服务</a:t>
            </a:r>
          </a:p>
        </p:txBody>
      </p:sp>
      <p:sp>
        <p:nvSpPr>
          <p:cNvPr id="23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A8D261EB-C0F9-4472-8096-D5DDCB5B1B38}"/>
              </a:ext>
            </a:extLst>
          </p:cNvPr>
          <p:cNvSpPr/>
          <p:nvPr/>
        </p:nvSpPr>
        <p:spPr>
          <a:xfrm>
            <a:off x="2117502" y="624338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1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  <p:bldP spid="16" grpId="0"/>
      <p:bldP spid="17" grpId="0" animBg="1"/>
      <p:bldP spid="19" grpId="0"/>
      <p:bldP spid="20" grpId="0" animBg="1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30F37D3-9678-4A85-A01E-2A42A9A1B91F}"/>
              </a:ext>
            </a:extLst>
          </p:cNvPr>
          <p:cNvSpPr/>
          <p:nvPr/>
        </p:nvSpPr>
        <p:spPr>
          <a:xfrm>
            <a:off x="2358006" y="2054197"/>
            <a:ext cx="8291266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D16319A-5E5C-40EC-B03D-67CFFC10A697}"/>
              </a:ext>
            </a:extLst>
          </p:cNvPr>
          <p:cNvSpPr/>
          <p:nvPr/>
        </p:nvSpPr>
        <p:spPr>
          <a:xfrm>
            <a:off x="5293746" y="3201241"/>
            <a:ext cx="5139489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3998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全新的知识点阅读服务</a:t>
            </a:r>
          </a:p>
        </p:txBody>
      </p:sp>
      <p:sp>
        <p:nvSpPr>
          <p:cNvPr id="8" name="矩形 259">
            <a:extLst>
              <a:ext uri="{FF2B5EF4-FFF2-40B4-BE49-F238E27FC236}">
                <a16:creationId xmlns:a16="http://schemas.microsoft.com/office/drawing/2014/main" xmlns="" id="{D0ACE5C2-E7D2-49F4-B0DE-7216D8CD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297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6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352A2CDA-52A8-4D2D-BA65-09E2EFE131A0}"/>
              </a:ext>
            </a:extLst>
          </p:cNvPr>
          <p:cNvCxnSpPr/>
          <p:nvPr/>
        </p:nvCxnSpPr>
        <p:spPr>
          <a:xfrm>
            <a:off x="5073140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38" y="1861457"/>
            <a:ext cx="7884912" cy="3704812"/>
          </a:xfrm>
          <a:prstGeom prst="rect">
            <a:avLst/>
          </a:prstGeom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8705056" y="2232298"/>
            <a:ext cx="3672408" cy="1058518"/>
          </a:xfrm>
          <a:prstGeom prst="wedgeRectCallout">
            <a:avLst>
              <a:gd name="adj1" fmla="val -42610"/>
              <a:gd name="adj2" fmla="val 7279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知识搜索：拿破仑失败的原因</a:t>
            </a:r>
          </a:p>
        </p:txBody>
      </p:sp>
    </p:spTree>
    <p:extLst>
      <p:ext uri="{BB962C8B-B14F-4D97-AF65-F5344CB8AC3E}">
        <p14:creationId xmlns:p14="http://schemas.microsoft.com/office/powerpoint/2010/main" val="1485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">
            <a:extLst>
              <a:ext uri="{FF2B5EF4-FFF2-40B4-BE49-F238E27FC236}">
                <a16:creationId xmlns:a16="http://schemas.microsoft.com/office/drawing/2014/main" xmlns="" id="{45E4105A-4C46-41E6-A451-EA113B7FA5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4200" y="0"/>
            <a:ext cx="11113200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A-矩形标注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44205" y="877197"/>
            <a:ext cx="3517528" cy="1091520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瞬间翻阅全部书籍</a:t>
            </a:r>
          </a:p>
        </p:txBody>
      </p:sp>
      <p:sp>
        <p:nvSpPr>
          <p:cNvPr id="8" name="PA-圆角矩形 11">
            <a:extLst>
              <a:ext uri="{FF2B5EF4-FFF2-40B4-BE49-F238E27FC236}">
                <a16:creationId xmlns:a16="http://schemas.microsoft.com/office/drawing/2014/main" xmlns="" id="{251C91CE-234D-4383-B47E-5C0715364B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4214" y="3600450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9" name="PA-圆角矩形 11">
            <a:extLst>
              <a:ext uri="{FF2B5EF4-FFF2-40B4-BE49-F238E27FC236}">
                <a16:creationId xmlns:a16="http://schemas.microsoft.com/office/drawing/2014/main" xmlns="" id="{C2C3FC3E-B5CA-4B18-AFA7-AE0AD72718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44215" y="2246527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PA-圆角矩形 11">
            <a:extLst>
              <a:ext uri="{FF2B5EF4-FFF2-40B4-BE49-F238E27FC236}">
                <a16:creationId xmlns:a16="http://schemas.microsoft.com/office/drawing/2014/main" xmlns="" id="{32D55DB7-56AD-486E-9B53-E375247112A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44215" y="4713690"/>
            <a:ext cx="3384377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PA-圆角矩形 11">
            <a:extLst>
              <a:ext uri="{FF2B5EF4-FFF2-40B4-BE49-F238E27FC236}">
                <a16:creationId xmlns:a16="http://schemas.microsoft.com/office/drawing/2014/main" xmlns="" id="{3604E147-579F-4507-AE8D-D77034A865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44216" y="6585898"/>
            <a:ext cx="4032448" cy="3989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"/>
          <p:cNvSpPr>
            <a:spLocks noChangeAspect="1" noChangeArrowheads="1"/>
          </p:cNvSpPr>
          <p:nvPr/>
        </p:nvSpPr>
        <p:spPr bwMode="auto">
          <a:xfrm>
            <a:off x="881778" y="2991350"/>
            <a:ext cx="3023711" cy="302371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空心弧 2"/>
          <p:cNvSpPr>
            <a:spLocks noChangeAspect="1"/>
          </p:cNvSpPr>
          <p:nvPr/>
        </p:nvSpPr>
        <p:spPr bwMode="auto">
          <a:xfrm>
            <a:off x="125017" y="2271271"/>
            <a:ext cx="4537234" cy="4535566"/>
          </a:xfrm>
          <a:custGeom>
            <a:avLst/>
            <a:gdLst>
              <a:gd name="T0" fmla="*/ 2160000 w 4320000"/>
              <a:gd name="T1" fmla="*/ 0 h 4320000"/>
              <a:gd name="T2" fmla="*/ 4320000 w 4320000"/>
              <a:gd name="T3" fmla="*/ 2160000 h 4320000"/>
              <a:gd name="T4" fmla="*/ 2160000 w 4320000"/>
              <a:gd name="T5" fmla="*/ 4320000 h 4320000"/>
              <a:gd name="T6" fmla="*/ 2160000 w 4320000"/>
              <a:gd name="T7" fmla="*/ 4190400 h 4320000"/>
              <a:gd name="T8" fmla="*/ 4190400 w 4320000"/>
              <a:gd name="T9" fmla="*/ 2160000 h 4320000"/>
              <a:gd name="T10" fmla="*/ 2160000 w 4320000"/>
              <a:gd name="T11" fmla="*/ 129600 h 4320000"/>
              <a:gd name="T12" fmla="*/ 2160000 w 4320000"/>
              <a:gd name="T13" fmla="*/ 0 h 43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000"/>
              <a:gd name="T22" fmla="*/ 0 h 4320000"/>
              <a:gd name="T23" fmla="*/ 4320000 w 4320000"/>
              <a:gd name="T24" fmla="*/ 4320000 h 43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lnTo>
                  <a:pt x="2160000" y="4190400"/>
                </a:lnTo>
                <a:cubicBezTo>
                  <a:pt x="3281359" y="4190400"/>
                  <a:pt x="4190400" y="3281359"/>
                  <a:pt x="4190400" y="2160000"/>
                </a:cubicBezTo>
                <a:cubicBezTo>
                  <a:pt x="4190400" y="1038641"/>
                  <a:pt x="3281359" y="129600"/>
                  <a:pt x="2160000" y="129600"/>
                </a:cubicBezTo>
                <a:lnTo>
                  <a:pt x="2160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6" name="椭圆 5"/>
          <p:cNvSpPr>
            <a:spLocks noChangeAspect="1" noChangeArrowheads="1"/>
          </p:cNvSpPr>
          <p:nvPr/>
        </p:nvSpPr>
        <p:spPr bwMode="auto">
          <a:xfrm>
            <a:off x="3332084" y="2427946"/>
            <a:ext cx="471725" cy="47172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>
            <a:spLocks noChangeAspect="1" noChangeArrowheads="1"/>
          </p:cNvSpPr>
          <p:nvPr/>
        </p:nvSpPr>
        <p:spPr bwMode="auto">
          <a:xfrm>
            <a:off x="4275535" y="3654766"/>
            <a:ext cx="473393" cy="471726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>
            <a:spLocks noChangeAspect="1" noChangeArrowheads="1"/>
          </p:cNvSpPr>
          <p:nvPr/>
        </p:nvSpPr>
        <p:spPr bwMode="auto">
          <a:xfrm>
            <a:off x="4275535" y="4879919"/>
            <a:ext cx="473393" cy="47339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10"/>
          <p:cNvSpPr>
            <a:spLocks noChangeAspect="1" noChangeArrowheads="1"/>
          </p:cNvSpPr>
          <p:nvPr/>
        </p:nvSpPr>
        <p:spPr bwMode="auto">
          <a:xfrm>
            <a:off x="3332084" y="6106739"/>
            <a:ext cx="471725" cy="471725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11"/>
          <p:cNvSpPr>
            <a:spLocks noChangeAspect="1" noChangeArrowheads="1"/>
          </p:cNvSpPr>
          <p:nvPr/>
        </p:nvSpPr>
        <p:spPr bwMode="auto">
          <a:xfrm>
            <a:off x="5910739" y="2191249"/>
            <a:ext cx="945119" cy="945119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2"/>
          <p:cNvSpPr>
            <a:spLocks noChangeAspect="1" noChangeArrowheads="1"/>
          </p:cNvSpPr>
          <p:nvPr/>
        </p:nvSpPr>
        <p:spPr bwMode="auto">
          <a:xfrm>
            <a:off x="7700963" y="3418069"/>
            <a:ext cx="945119" cy="945119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13"/>
          <p:cNvSpPr>
            <a:spLocks noChangeAspect="1" noChangeArrowheads="1"/>
          </p:cNvSpPr>
          <p:nvPr/>
        </p:nvSpPr>
        <p:spPr bwMode="auto">
          <a:xfrm>
            <a:off x="7700963" y="4644890"/>
            <a:ext cx="945119" cy="94345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椭圆 14"/>
          <p:cNvSpPr>
            <a:spLocks noChangeAspect="1" noChangeArrowheads="1"/>
          </p:cNvSpPr>
          <p:nvPr/>
        </p:nvSpPr>
        <p:spPr bwMode="auto">
          <a:xfrm>
            <a:off x="5910739" y="5870042"/>
            <a:ext cx="945119" cy="945118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3803809" y="2664641"/>
            <a:ext cx="2106930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6"/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4748927" y="3889795"/>
            <a:ext cx="2952035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8"/>
          <p:cNvCxnSpPr>
            <a:cxnSpLocks noChangeShapeType="1"/>
            <a:stCxn id="8" idx="6"/>
            <a:endCxn id="12" idx="2"/>
          </p:cNvCxnSpPr>
          <p:nvPr/>
        </p:nvCxnSpPr>
        <p:spPr bwMode="auto">
          <a:xfrm>
            <a:off x="4748927" y="5116615"/>
            <a:ext cx="2952035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0"/>
          <p:cNvCxnSpPr>
            <a:cxnSpLocks noChangeShapeType="1"/>
            <a:stCxn id="9" idx="6"/>
            <a:endCxn id="13" idx="2"/>
          </p:cNvCxnSpPr>
          <p:nvPr/>
        </p:nvCxnSpPr>
        <p:spPr bwMode="auto">
          <a:xfrm>
            <a:off x="3803809" y="6343435"/>
            <a:ext cx="2106930" cy="0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7225903" y="2520663"/>
            <a:ext cx="4053840" cy="4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收集资料</a:t>
            </a:r>
            <a:endParaRPr lang="zh-CN" altLang="zh-CN" dirty="0">
              <a:latin typeface="微软雅黑" panose="020B0503020204020204" pitchFamily="34" charset="-122"/>
            </a:endParaRPr>
          </a:p>
        </p:txBody>
      </p:sp>
      <p:sp>
        <p:nvSpPr>
          <p:cNvPr id="23" name="文本框 26"/>
          <p:cNvSpPr txBox="1">
            <a:spLocks noChangeArrowheads="1"/>
          </p:cNvSpPr>
          <p:nvPr/>
        </p:nvSpPr>
        <p:spPr bwMode="auto">
          <a:xfrm>
            <a:off x="8921533" y="3714243"/>
            <a:ext cx="3273743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整理资料</a:t>
            </a:r>
          </a:p>
        </p:txBody>
      </p: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9101156" y="4931600"/>
            <a:ext cx="3273743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收藏资料</a:t>
            </a:r>
          </a:p>
        </p:txBody>
      </p:sp>
      <p:sp>
        <p:nvSpPr>
          <p:cNvPr id="25" name="文本框 28"/>
          <p:cNvSpPr txBox="1">
            <a:spLocks noChangeArrowheads="1"/>
          </p:cNvSpPr>
          <p:nvPr/>
        </p:nvSpPr>
        <p:spPr bwMode="auto">
          <a:xfrm>
            <a:off x="7308101" y="6155218"/>
            <a:ext cx="4053840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>
            <a:spAutoFit/>
          </a:bodyPr>
          <a:lstStyle>
            <a:defPPr>
              <a:defRPr lang="zh-CN"/>
            </a:defPPr>
            <a:lvl1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100" dirty="0">
                <a:solidFill>
                  <a:schemeClr val="tx1"/>
                </a:solidFill>
              </a:rPr>
              <a:t>提供资料</a:t>
            </a:r>
          </a:p>
        </p:txBody>
      </p:sp>
      <p:sp>
        <p:nvSpPr>
          <p:cNvPr id="29" name="KSO_Shape"/>
          <p:cNvSpPr>
            <a:spLocks noChangeAspect="1"/>
          </p:cNvSpPr>
          <p:nvPr/>
        </p:nvSpPr>
        <p:spPr bwMode="auto">
          <a:xfrm>
            <a:off x="6119099" y="6083402"/>
            <a:ext cx="563404" cy="566738"/>
          </a:xfrm>
          <a:custGeom>
            <a:avLst/>
            <a:gdLst>
              <a:gd name="T0" fmla="*/ 1295082 w 2109787"/>
              <a:gd name="T1" fmla="*/ 1930537 h 2125662"/>
              <a:gd name="T2" fmla="*/ 1378267 w 2109787"/>
              <a:gd name="T3" fmla="*/ 1684248 h 2125662"/>
              <a:gd name="T4" fmla="*/ 1361122 w 2109787"/>
              <a:gd name="T5" fmla="*/ 1545055 h 2125662"/>
              <a:gd name="T6" fmla="*/ 1566862 w 2109787"/>
              <a:gd name="T7" fmla="*/ 1567300 h 2125662"/>
              <a:gd name="T8" fmla="*/ 1528445 w 2109787"/>
              <a:gd name="T9" fmla="*/ 2041129 h 2125662"/>
              <a:gd name="T10" fmla="*/ 1651000 w 2109787"/>
              <a:gd name="T11" fmla="*/ 1844733 h 2125662"/>
              <a:gd name="T12" fmla="*/ 1901190 w 2109787"/>
              <a:gd name="T13" fmla="*/ 1450988 h 2125662"/>
              <a:gd name="T14" fmla="*/ 2088197 w 2109787"/>
              <a:gd name="T15" fmla="*/ 1575563 h 2125662"/>
              <a:gd name="T16" fmla="*/ 2077720 w 2109787"/>
              <a:gd name="T17" fmla="*/ 2010939 h 2125662"/>
              <a:gd name="T18" fmla="*/ 1755457 w 2109787"/>
              <a:gd name="T19" fmla="*/ 2109455 h 2125662"/>
              <a:gd name="T20" fmla="*/ 1116012 w 2109787"/>
              <a:gd name="T21" fmla="*/ 2102146 h 2125662"/>
              <a:gd name="T22" fmla="*/ 824229 w 2109787"/>
              <a:gd name="T23" fmla="*/ 1996956 h 2125662"/>
              <a:gd name="T24" fmla="*/ 842327 w 2109787"/>
              <a:gd name="T25" fmla="*/ 1547597 h 2125662"/>
              <a:gd name="T26" fmla="*/ 1079500 w 2109787"/>
              <a:gd name="T27" fmla="*/ 1446221 h 2125662"/>
              <a:gd name="T28" fmla="*/ 1156856 w 2109787"/>
              <a:gd name="T29" fmla="*/ 894212 h 2125662"/>
              <a:gd name="T30" fmla="*/ 1181274 w 2109787"/>
              <a:gd name="T31" fmla="*/ 1123523 h 2125662"/>
              <a:gd name="T32" fmla="*/ 1403890 w 2109787"/>
              <a:gd name="T33" fmla="*/ 1350929 h 2125662"/>
              <a:gd name="T34" fmla="*/ 1555473 w 2109787"/>
              <a:gd name="T35" fmla="*/ 1330602 h 2125662"/>
              <a:gd name="T36" fmla="*/ 1746695 w 2109787"/>
              <a:gd name="T37" fmla="*/ 1088269 h 2125662"/>
              <a:gd name="T38" fmla="*/ 1634435 w 2109787"/>
              <a:gd name="T39" fmla="*/ 939629 h 2125662"/>
              <a:gd name="T40" fmla="*/ 1329051 w 2109787"/>
              <a:gd name="T41" fmla="*/ 834184 h 2125662"/>
              <a:gd name="T42" fmla="*/ 1487609 w 2109787"/>
              <a:gd name="T43" fmla="*/ 501650 h 2125662"/>
              <a:gd name="T44" fmla="*/ 1685808 w 2109787"/>
              <a:gd name="T45" fmla="*/ 588039 h 2125662"/>
              <a:gd name="T46" fmla="*/ 1817729 w 2109787"/>
              <a:gd name="T47" fmla="*/ 779556 h 2125662"/>
              <a:gd name="T48" fmla="*/ 1848490 w 2109787"/>
              <a:gd name="T49" fmla="*/ 1036817 h 2125662"/>
              <a:gd name="T50" fmla="*/ 1748915 w 2109787"/>
              <a:gd name="T51" fmla="*/ 1271528 h 2125662"/>
              <a:gd name="T52" fmla="*/ 1576403 w 2109787"/>
              <a:gd name="T53" fmla="*/ 1417309 h 2125662"/>
              <a:gd name="T54" fmla="*/ 1403573 w 2109787"/>
              <a:gd name="T55" fmla="*/ 1442082 h 2125662"/>
              <a:gd name="T56" fmla="*/ 1224085 w 2109787"/>
              <a:gd name="T57" fmla="*/ 1336319 h 2125662"/>
              <a:gd name="T58" fmla="*/ 1088992 w 2109787"/>
              <a:gd name="T59" fmla="*/ 1130193 h 2125662"/>
              <a:gd name="T60" fmla="*/ 1072185 w 2109787"/>
              <a:gd name="T61" fmla="*/ 867850 h 2125662"/>
              <a:gd name="T62" fmla="*/ 1171443 w 2109787"/>
              <a:gd name="T63" fmla="*/ 647432 h 2125662"/>
              <a:gd name="T64" fmla="*/ 1349029 w 2109787"/>
              <a:gd name="T65" fmla="*/ 518483 h 2125662"/>
              <a:gd name="T66" fmla="*/ 894842 w 2109787"/>
              <a:gd name="T67" fmla="*/ 389721 h 2125662"/>
              <a:gd name="T68" fmla="*/ 783863 w 2109787"/>
              <a:gd name="T69" fmla="*/ 461707 h 2125662"/>
              <a:gd name="T70" fmla="*/ 646249 w 2109787"/>
              <a:gd name="T71" fmla="*/ 519107 h 2125662"/>
              <a:gd name="T72" fmla="*/ 649737 w 2109787"/>
              <a:gd name="T73" fmla="*/ 631367 h 2125662"/>
              <a:gd name="T74" fmla="*/ 859963 w 2109787"/>
              <a:gd name="T75" fmla="*/ 751873 h 2125662"/>
              <a:gd name="T76" fmla="*/ 989016 w 2109787"/>
              <a:gd name="T77" fmla="*/ 914873 h 2125662"/>
              <a:gd name="T78" fmla="*/ 926551 w 2109787"/>
              <a:gd name="T79" fmla="*/ 1110219 h 2125662"/>
              <a:gd name="T80" fmla="*/ 637054 w 2109787"/>
              <a:gd name="T81" fmla="*/ 1172057 h 2125662"/>
              <a:gd name="T82" fmla="*/ 648152 w 2109787"/>
              <a:gd name="T83" fmla="*/ 1081995 h 2125662"/>
              <a:gd name="T84" fmla="*/ 837450 w 2109787"/>
              <a:gd name="T85" fmla="*/ 1055674 h 2125662"/>
              <a:gd name="T86" fmla="*/ 874549 w 2109787"/>
              <a:gd name="T87" fmla="*/ 927557 h 2125662"/>
              <a:gd name="T88" fmla="*/ 734081 w 2109787"/>
              <a:gd name="T89" fmla="*/ 811174 h 2125662"/>
              <a:gd name="T90" fmla="*/ 535588 w 2109787"/>
              <a:gd name="T91" fmla="*/ 662762 h 2125662"/>
              <a:gd name="T92" fmla="*/ 561905 w 2109787"/>
              <a:gd name="T93" fmla="*/ 464879 h 2125662"/>
              <a:gd name="T94" fmla="*/ 832750 w 2109787"/>
              <a:gd name="T95" fmla="*/ 1588 h 2125662"/>
              <a:gd name="T96" fmla="*/ 1300854 w 2109787"/>
              <a:gd name="T97" fmla="*/ 193714 h 2125662"/>
              <a:gd name="T98" fmla="*/ 1132654 w 2109787"/>
              <a:gd name="T99" fmla="*/ 241031 h 2125662"/>
              <a:gd name="T100" fmla="*/ 735320 w 2109787"/>
              <a:gd name="T101" fmla="*/ 141316 h 2125662"/>
              <a:gd name="T102" fmla="*/ 411297 w 2109787"/>
              <a:gd name="T103" fmla="*/ 258815 h 2125662"/>
              <a:gd name="T104" fmla="*/ 196445 w 2109787"/>
              <a:gd name="T105" fmla="*/ 520171 h 2125662"/>
              <a:gd name="T106" fmla="*/ 143129 w 2109787"/>
              <a:gd name="T107" fmla="*/ 858378 h 2125662"/>
              <a:gd name="T108" fmla="*/ 247857 w 2109787"/>
              <a:gd name="T109" fmla="*/ 1145456 h 2125662"/>
              <a:gd name="T110" fmla="*/ 469056 w 2109787"/>
              <a:gd name="T111" fmla="*/ 1349968 h 2125662"/>
              <a:gd name="T112" fmla="*/ 542684 w 2109787"/>
              <a:gd name="T113" fmla="*/ 1533202 h 2125662"/>
              <a:gd name="T114" fmla="*/ 227229 w 2109787"/>
              <a:gd name="T115" fmla="*/ 1339170 h 2125662"/>
              <a:gd name="T116" fmla="*/ 37131 w 2109787"/>
              <a:gd name="T117" fmla="*/ 1025417 h 2125662"/>
              <a:gd name="T118" fmla="*/ 15868 w 2109787"/>
              <a:gd name="T119" fmla="*/ 627508 h 2125662"/>
              <a:gd name="T120" fmla="*/ 204062 w 2109787"/>
              <a:gd name="T121" fmla="*/ 257545 h 2125662"/>
              <a:gd name="T122" fmla="*/ 551570 w 2109787"/>
              <a:gd name="T123" fmla="*/ 35567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9787"/>
              <a:gd name="T187" fmla="*/ 0 h 2125662"/>
              <a:gd name="T188" fmla="*/ 2109787 w 2109787"/>
              <a:gd name="T189" fmla="*/ 2125662 h 21256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12" tIns="48006" rIns="96012" bIns="48006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sp>
        <p:nvSpPr>
          <p:cNvPr id="31" name="文本框 34"/>
          <p:cNvSpPr txBox="1">
            <a:spLocks noChangeArrowheads="1"/>
          </p:cNvSpPr>
          <p:nvPr/>
        </p:nvSpPr>
        <p:spPr bwMode="auto">
          <a:xfrm>
            <a:off x="1354118" y="4171960"/>
            <a:ext cx="2053383" cy="6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2" tIns="48006" rIns="96012" bIns="48006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5000"/>
              </a:lnSpc>
              <a:spcAft>
                <a:spcPts val="840"/>
              </a:spcAft>
            </a:pPr>
            <a:r>
              <a:rPr lang="zh-CN" altLang="en-US" sz="2900" dirty="0">
                <a:solidFill>
                  <a:schemeClr val="bg1"/>
                </a:solidFill>
              </a:rPr>
              <a:t>图书馆服务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" y="13840"/>
            <a:ext cx="65" cy="4539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9985" rIns="0" bIns="79985" numCol="1" anchor="ctr" anchorCtr="0" compatLnSpc="1">
            <a:prstTxWarp prst="textNoShape">
              <a:avLst/>
            </a:prstTxWarp>
            <a:spAutoFit/>
          </a:bodyPr>
          <a:lstStyle/>
          <a:p>
            <a:pPr defTabSz="96012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900" dirty="0">
              <a:latin typeface="Arial" panose="020B0604020202020204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78473"/>
            <a:ext cx="38472" cy="3308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9985" rIns="0" bIns="79985" numCol="1" anchor="ctr" anchorCtr="0" compatLnSpc="1">
            <a:prstTxWarp prst="textNoShape">
              <a:avLst/>
            </a:prstTxWarp>
            <a:spAutoFit/>
          </a:bodyPr>
          <a:lstStyle/>
          <a:p>
            <a:pPr defTabSz="9601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100" dirty="0"/>
              <a:t> </a:t>
            </a:r>
            <a:endParaRPr lang="zh-CN" altLang="zh-CN" sz="1900" dirty="0">
              <a:latin typeface="Arial" panose="020B0604020202020204" pitchFamily="34" charset="0"/>
            </a:endParaRPr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6116598" y="2506288"/>
            <a:ext cx="205026" cy="355044"/>
          </a:xfrm>
          <a:custGeom>
            <a:avLst/>
            <a:gdLst>
              <a:gd name="T0" fmla="*/ 49 w 56"/>
              <a:gd name="T1" fmla="*/ 68 h 98"/>
              <a:gd name="T2" fmla="*/ 50 w 56"/>
              <a:gd name="T3" fmla="*/ 30 h 98"/>
              <a:gd name="T4" fmla="*/ 23 w 56"/>
              <a:gd name="T5" fmla="*/ 1 h 98"/>
              <a:gd name="T6" fmla="*/ 1 w 56"/>
              <a:gd name="T7" fmla="*/ 33 h 98"/>
              <a:gd name="T8" fmla="*/ 16 w 56"/>
              <a:gd name="T9" fmla="*/ 98 h 98"/>
              <a:gd name="T10" fmla="*/ 46 w 56"/>
              <a:gd name="T11" fmla="*/ 90 h 98"/>
              <a:gd name="T12" fmla="*/ 49 w 56"/>
              <a:gd name="T13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98">
                <a:moveTo>
                  <a:pt x="49" y="68"/>
                </a:moveTo>
                <a:cubicBezTo>
                  <a:pt x="52" y="61"/>
                  <a:pt x="56" y="51"/>
                  <a:pt x="50" y="30"/>
                </a:cubicBezTo>
                <a:cubicBezTo>
                  <a:pt x="44" y="9"/>
                  <a:pt x="35" y="1"/>
                  <a:pt x="23" y="1"/>
                </a:cubicBezTo>
                <a:cubicBezTo>
                  <a:pt x="23" y="1"/>
                  <a:pt x="3" y="0"/>
                  <a:pt x="1" y="33"/>
                </a:cubicBezTo>
                <a:cubicBezTo>
                  <a:pt x="0" y="69"/>
                  <a:pt x="12" y="78"/>
                  <a:pt x="16" y="98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1"/>
                  <a:pt x="48" y="72"/>
                  <a:pt x="49" y="68"/>
                </a:cubicBez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7"/>
          <p:cNvSpPr>
            <a:spLocks/>
          </p:cNvSpPr>
          <p:nvPr/>
        </p:nvSpPr>
        <p:spPr bwMode="auto">
          <a:xfrm>
            <a:off x="6181606" y="2873000"/>
            <a:ext cx="176689" cy="173355"/>
          </a:xfrm>
          <a:custGeom>
            <a:avLst/>
            <a:gdLst>
              <a:gd name="T0" fmla="*/ 32 w 48"/>
              <a:gd name="T1" fmla="*/ 0 h 48"/>
              <a:gd name="T2" fmla="*/ 0 w 48"/>
              <a:gd name="T3" fmla="*/ 10 h 48"/>
              <a:gd name="T4" fmla="*/ 29 w 48"/>
              <a:gd name="T5" fmla="*/ 43 h 48"/>
              <a:gd name="T6" fmla="*/ 32 w 48"/>
              <a:gd name="T7" fmla="*/ 1 h 48"/>
              <a:gd name="T8" fmla="*/ 32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32" y="0"/>
                </a:moveTo>
                <a:cubicBezTo>
                  <a:pt x="0" y="10"/>
                  <a:pt x="0" y="10"/>
                  <a:pt x="0" y="10"/>
                </a:cubicBezTo>
                <a:cubicBezTo>
                  <a:pt x="1" y="31"/>
                  <a:pt x="12" y="48"/>
                  <a:pt x="29" y="43"/>
                </a:cubicBezTo>
                <a:cubicBezTo>
                  <a:pt x="48" y="38"/>
                  <a:pt x="39" y="13"/>
                  <a:pt x="32" y="1"/>
                </a:cubicBezTo>
                <a:lnTo>
                  <a:pt x="32" y="0"/>
                </a:ln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"/>
          <p:cNvSpPr>
            <a:spLocks/>
          </p:cNvSpPr>
          <p:nvPr/>
        </p:nvSpPr>
        <p:spPr bwMode="auto">
          <a:xfrm>
            <a:off x="6444972" y="2389607"/>
            <a:ext cx="205026" cy="355044"/>
          </a:xfrm>
          <a:custGeom>
            <a:avLst/>
            <a:gdLst>
              <a:gd name="T0" fmla="*/ 7 w 56"/>
              <a:gd name="T1" fmla="*/ 68 h 98"/>
              <a:gd name="T2" fmla="*/ 6 w 56"/>
              <a:gd name="T3" fmla="*/ 30 h 98"/>
              <a:gd name="T4" fmla="*/ 33 w 56"/>
              <a:gd name="T5" fmla="*/ 1 h 98"/>
              <a:gd name="T6" fmla="*/ 55 w 56"/>
              <a:gd name="T7" fmla="*/ 33 h 98"/>
              <a:gd name="T8" fmla="*/ 40 w 56"/>
              <a:gd name="T9" fmla="*/ 98 h 98"/>
              <a:gd name="T10" fmla="*/ 10 w 56"/>
              <a:gd name="T11" fmla="*/ 90 h 98"/>
              <a:gd name="T12" fmla="*/ 7 w 56"/>
              <a:gd name="T13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98">
                <a:moveTo>
                  <a:pt x="7" y="68"/>
                </a:moveTo>
                <a:cubicBezTo>
                  <a:pt x="4" y="61"/>
                  <a:pt x="0" y="51"/>
                  <a:pt x="6" y="30"/>
                </a:cubicBezTo>
                <a:cubicBezTo>
                  <a:pt x="12" y="9"/>
                  <a:pt x="21" y="1"/>
                  <a:pt x="33" y="1"/>
                </a:cubicBezTo>
                <a:cubicBezTo>
                  <a:pt x="33" y="1"/>
                  <a:pt x="53" y="0"/>
                  <a:pt x="55" y="33"/>
                </a:cubicBezTo>
                <a:cubicBezTo>
                  <a:pt x="56" y="69"/>
                  <a:pt x="44" y="78"/>
                  <a:pt x="40" y="98"/>
                </a:cubicBezTo>
                <a:cubicBezTo>
                  <a:pt x="10" y="90"/>
                  <a:pt x="10" y="90"/>
                  <a:pt x="10" y="90"/>
                </a:cubicBezTo>
                <a:cubicBezTo>
                  <a:pt x="11" y="81"/>
                  <a:pt x="8" y="72"/>
                  <a:pt x="7" y="68"/>
                </a:cubicBez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"/>
          <p:cNvSpPr>
            <a:spLocks/>
          </p:cNvSpPr>
          <p:nvPr/>
        </p:nvSpPr>
        <p:spPr bwMode="auto">
          <a:xfrm>
            <a:off x="6409968" y="2756320"/>
            <a:ext cx="175022" cy="175021"/>
          </a:xfrm>
          <a:custGeom>
            <a:avLst/>
            <a:gdLst>
              <a:gd name="T0" fmla="*/ 16 w 48"/>
              <a:gd name="T1" fmla="*/ 0 h 48"/>
              <a:gd name="T2" fmla="*/ 48 w 48"/>
              <a:gd name="T3" fmla="*/ 10 h 48"/>
              <a:gd name="T4" fmla="*/ 19 w 48"/>
              <a:gd name="T5" fmla="*/ 43 h 48"/>
              <a:gd name="T6" fmla="*/ 16 w 48"/>
              <a:gd name="T7" fmla="*/ 1 h 48"/>
              <a:gd name="T8" fmla="*/ 16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16" y="0"/>
                </a:moveTo>
                <a:cubicBezTo>
                  <a:pt x="48" y="10"/>
                  <a:pt x="48" y="10"/>
                  <a:pt x="48" y="10"/>
                </a:cubicBezTo>
                <a:cubicBezTo>
                  <a:pt x="47" y="31"/>
                  <a:pt x="36" y="48"/>
                  <a:pt x="19" y="43"/>
                </a:cubicBezTo>
                <a:cubicBezTo>
                  <a:pt x="0" y="38"/>
                  <a:pt x="9" y="13"/>
                  <a:pt x="16" y="1"/>
                </a:cubicBezTo>
                <a:lnTo>
                  <a:pt x="16" y="0"/>
                </a:lnTo>
                <a:close/>
              </a:path>
            </a:pathLst>
          </a:custGeom>
          <a:solidFill>
            <a:srgbClr val="4F5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出自【趣你的PPT】(微信:qunideppt)：最优质的PPT资源库"/>
          <p:cNvSpPr/>
          <p:nvPr/>
        </p:nvSpPr>
        <p:spPr bwMode="auto">
          <a:xfrm>
            <a:off x="7996990" y="3633681"/>
            <a:ext cx="447348" cy="455611"/>
          </a:xfrm>
          <a:custGeom>
            <a:avLst/>
            <a:gdLst>
              <a:gd name="T0" fmla="*/ 123 w 245"/>
              <a:gd name="T1" fmla="*/ 0 h 249"/>
              <a:gd name="T2" fmla="*/ 26 w 245"/>
              <a:gd name="T3" fmla="*/ 175 h 249"/>
              <a:gd name="T4" fmla="*/ 60 w 245"/>
              <a:gd name="T5" fmla="*/ 247 h 249"/>
              <a:gd name="T6" fmla="*/ 60 w 245"/>
              <a:gd name="T7" fmla="*/ 249 h 249"/>
              <a:gd name="T8" fmla="*/ 181 w 245"/>
              <a:gd name="T9" fmla="*/ 249 h 249"/>
              <a:gd name="T10" fmla="*/ 181 w 245"/>
              <a:gd name="T11" fmla="*/ 247 h 249"/>
              <a:gd name="T12" fmla="*/ 215 w 245"/>
              <a:gd name="T13" fmla="*/ 175 h 249"/>
              <a:gd name="T14" fmla="*/ 123 w 245"/>
              <a:gd name="T15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5" h="249">
                <a:moveTo>
                  <a:pt x="123" y="0"/>
                </a:moveTo>
                <a:cubicBezTo>
                  <a:pt x="0" y="0"/>
                  <a:pt x="7" y="142"/>
                  <a:pt x="26" y="175"/>
                </a:cubicBezTo>
                <a:cubicBezTo>
                  <a:pt x="40" y="203"/>
                  <a:pt x="60" y="212"/>
                  <a:pt x="60" y="247"/>
                </a:cubicBezTo>
                <a:cubicBezTo>
                  <a:pt x="60" y="247"/>
                  <a:pt x="60" y="248"/>
                  <a:pt x="60" y="249"/>
                </a:cubicBezTo>
                <a:cubicBezTo>
                  <a:pt x="181" y="249"/>
                  <a:pt x="181" y="249"/>
                  <a:pt x="181" y="249"/>
                </a:cubicBezTo>
                <a:cubicBezTo>
                  <a:pt x="181" y="248"/>
                  <a:pt x="181" y="247"/>
                  <a:pt x="181" y="247"/>
                </a:cubicBezTo>
                <a:cubicBezTo>
                  <a:pt x="181" y="217"/>
                  <a:pt x="194" y="211"/>
                  <a:pt x="215" y="175"/>
                </a:cubicBezTo>
                <a:cubicBezTo>
                  <a:pt x="235" y="143"/>
                  <a:pt x="245" y="0"/>
                  <a:pt x="123" y="0"/>
                </a:cubicBezTo>
                <a:close/>
              </a:path>
            </a:pathLst>
          </a:custGeom>
          <a:solidFill>
            <a:srgbClr val="E4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0" name="出自【趣你的PPT】(微信:qunideppt)：最优质的PPT资源库"/>
          <p:cNvSpPr/>
          <p:nvPr/>
        </p:nvSpPr>
        <p:spPr bwMode="auto">
          <a:xfrm>
            <a:off x="8106761" y="4170735"/>
            <a:ext cx="220723" cy="79083"/>
          </a:xfrm>
          <a:custGeom>
            <a:avLst/>
            <a:gdLst>
              <a:gd name="T0" fmla="*/ 59 w 187"/>
              <a:gd name="T1" fmla="*/ 67 h 67"/>
              <a:gd name="T2" fmla="*/ 127 w 187"/>
              <a:gd name="T3" fmla="*/ 67 h 67"/>
              <a:gd name="T4" fmla="*/ 187 w 187"/>
              <a:gd name="T5" fmla="*/ 8 h 67"/>
              <a:gd name="T6" fmla="*/ 69 w 187"/>
              <a:gd name="T7" fmla="*/ 0 h 67"/>
              <a:gd name="T8" fmla="*/ 0 w 187"/>
              <a:gd name="T9" fmla="*/ 8 h 67"/>
              <a:gd name="T10" fmla="*/ 59 w 187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67">
                <a:moveTo>
                  <a:pt x="59" y="67"/>
                </a:moveTo>
                <a:lnTo>
                  <a:pt x="127" y="67"/>
                </a:lnTo>
                <a:lnTo>
                  <a:pt x="187" y="8"/>
                </a:lnTo>
                <a:lnTo>
                  <a:pt x="69" y="0"/>
                </a:lnTo>
                <a:lnTo>
                  <a:pt x="0" y="8"/>
                </a:lnTo>
                <a:lnTo>
                  <a:pt x="59" y="67"/>
                </a:lnTo>
                <a:close/>
              </a:path>
            </a:pathLst>
          </a:custGeom>
          <a:solidFill>
            <a:srgbClr val="503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7920860" y="5311656"/>
            <a:ext cx="100329" cy="87345"/>
          </a:xfrm>
          <a:custGeom>
            <a:avLst/>
            <a:gdLst>
              <a:gd name="T0" fmla="*/ 16 w 55"/>
              <a:gd name="T1" fmla="*/ 0 h 48"/>
              <a:gd name="T2" fmla="*/ 10 w 55"/>
              <a:gd name="T3" fmla="*/ 5 h 48"/>
              <a:gd name="T4" fmla="*/ 10 w 55"/>
              <a:gd name="T5" fmla="*/ 39 h 48"/>
              <a:gd name="T6" fmla="*/ 43 w 55"/>
              <a:gd name="T7" fmla="*/ 39 h 48"/>
              <a:gd name="T8" fmla="*/ 55 w 55"/>
              <a:gd name="T9" fmla="*/ 27 h 48"/>
              <a:gd name="T10" fmla="*/ 49 w 55"/>
              <a:gd name="T11" fmla="*/ 33 h 48"/>
              <a:gd name="T12" fmla="*/ 16 w 55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48">
                <a:moveTo>
                  <a:pt x="16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14"/>
                  <a:pt x="0" y="30"/>
                  <a:pt x="10" y="39"/>
                </a:cubicBezTo>
                <a:cubicBezTo>
                  <a:pt x="19" y="48"/>
                  <a:pt x="34" y="48"/>
                  <a:pt x="43" y="39"/>
                </a:cubicBezTo>
                <a:cubicBezTo>
                  <a:pt x="55" y="27"/>
                  <a:pt x="55" y="27"/>
                  <a:pt x="55" y="27"/>
                </a:cubicBezTo>
                <a:cubicBezTo>
                  <a:pt x="49" y="33"/>
                  <a:pt x="49" y="33"/>
                  <a:pt x="49" y="33"/>
                </a:cubicBezTo>
                <a:lnTo>
                  <a:pt x="16" y="0"/>
                </a:lnTo>
                <a:close/>
              </a:path>
            </a:pathLst>
          </a:custGeom>
          <a:solidFill>
            <a:srgbClr val="503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8125059" y="5128703"/>
            <a:ext cx="69639" cy="69640"/>
          </a:xfrm>
          <a:custGeom>
            <a:avLst/>
            <a:gdLst>
              <a:gd name="T0" fmla="*/ 59 w 59"/>
              <a:gd name="T1" fmla="*/ 41 h 59"/>
              <a:gd name="T2" fmla="*/ 19 w 59"/>
              <a:gd name="T3" fmla="*/ 0 h 59"/>
              <a:gd name="T4" fmla="*/ 0 w 59"/>
              <a:gd name="T5" fmla="*/ 19 h 59"/>
              <a:gd name="T6" fmla="*/ 0 w 59"/>
              <a:gd name="T7" fmla="*/ 19 h 59"/>
              <a:gd name="T8" fmla="*/ 42 w 59"/>
              <a:gd name="T9" fmla="*/ 59 h 59"/>
              <a:gd name="T10" fmla="*/ 59 w 59"/>
              <a:gd name="T11" fmla="*/ 4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59">
                <a:moveTo>
                  <a:pt x="59" y="41"/>
                </a:moveTo>
                <a:lnTo>
                  <a:pt x="19" y="0"/>
                </a:lnTo>
                <a:lnTo>
                  <a:pt x="0" y="19"/>
                </a:lnTo>
                <a:lnTo>
                  <a:pt x="0" y="19"/>
                </a:lnTo>
                <a:lnTo>
                  <a:pt x="42" y="59"/>
                </a:lnTo>
                <a:lnTo>
                  <a:pt x="59" y="41"/>
                </a:ln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7950368" y="5260901"/>
            <a:ext cx="110951" cy="110951"/>
          </a:xfrm>
          <a:custGeom>
            <a:avLst/>
            <a:gdLst>
              <a:gd name="T0" fmla="*/ 32 w 94"/>
              <a:gd name="T1" fmla="*/ 12 h 94"/>
              <a:gd name="T2" fmla="*/ 0 w 94"/>
              <a:gd name="T3" fmla="*/ 43 h 94"/>
              <a:gd name="T4" fmla="*/ 0 w 94"/>
              <a:gd name="T5" fmla="*/ 43 h 94"/>
              <a:gd name="T6" fmla="*/ 51 w 94"/>
              <a:gd name="T7" fmla="*/ 94 h 94"/>
              <a:gd name="T8" fmla="*/ 60 w 94"/>
              <a:gd name="T9" fmla="*/ 85 h 94"/>
              <a:gd name="T10" fmla="*/ 94 w 94"/>
              <a:gd name="T11" fmla="*/ 49 h 94"/>
              <a:gd name="T12" fmla="*/ 94 w 94"/>
              <a:gd name="T13" fmla="*/ 49 h 94"/>
              <a:gd name="T14" fmla="*/ 46 w 94"/>
              <a:gd name="T15" fmla="*/ 0 h 94"/>
              <a:gd name="T16" fmla="*/ 32 w 94"/>
              <a:gd name="T17" fmla="*/ 1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32" y="12"/>
                </a:moveTo>
                <a:lnTo>
                  <a:pt x="0" y="43"/>
                </a:lnTo>
                <a:lnTo>
                  <a:pt x="0" y="43"/>
                </a:lnTo>
                <a:lnTo>
                  <a:pt x="51" y="94"/>
                </a:lnTo>
                <a:lnTo>
                  <a:pt x="60" y="85"/>
                </a:lnTo>
                <a:lnTo>
                  <a:pt x="94" y="49"/>
                </a:lnTo>
                <a:lnTo>
                  <a:pt x="94" y="49"/>
                </a:lnTo>
                <a:lnTo>
                  <a:pt x="46" y="0"/>
                </a:lnTo>
                <a:lnTo>
                  <a:pt x="32" y="12"/>
                </a:lnTo>
                <a:close/>
              </a:path>
            </a:pathLst>
          </a:custGeom>
          <a:solidFill>
            <a:srgbClr val="609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5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988139" y="4789947"/>
            <a:ext cx="551219" cy="528792"/>
          </a:xfrm>
          <a:custGeom>
            <a:avLst/>
            <a:gdLst>
              <a:gd name="T0" fmla="*/ 261 w 302"/>
              <a:gd name="T1" fmla="*/ 189 h 290"/>
              <a:gd name="T2" fmla="*/ 261 w 302"/>
              <a:gd name="T3" fmla="*/ 41 h 290"/>
              <a:gd name="T4" fmla="*/ 113 w 302"/>
              <a:gd name="T5" fmla="*/ 41 h 290"/>
              <a:gd name="T6" fmla="*/ 97 w 302"/>
              <a:gd name="T7" fmla="*/ 169 h 290"/>
              <a:gd name="T8" fmla="*/ 86 w 302"/>
              <a:gd name="T9" fmla="*/ 171 h 290"/>
              <a:gd name="T10" fmla="*/ 86 w 302"/>
              <a:gd name="T11" fmla="*/ 184 h 290"/>
              <a:gd name="T12" fmla="*/ 87 w 302"/>
              <a:gd name="T13" fmla="*/ 186 h 290"/>
              <a:gd name="T14" fmla="*/ 113 w 302"/>
              <a:gd name="T15" fmla="*/ 212 h 290"/>
              <a:gd name="T16" fmla="*/ 102 w 302"/>
              <a:gd name="T17" fmla="*/ 224 h 290"/>
              <a:gd name="T18" fmla="*/ 75 w 302"/>
              <a:gd name="T19" fmla="*/ 198 h 290"/>
              <a:gd name="T20" fmla="*/ 0 w 302"/>
              <a:gd name="T21" fmla="*/ 266 h 290"/>
              <a:gd name="T22" fmla="*/ 9 w 302"/>
              <a:gd name="T23" fmla="*/ 258 h 290"/>
              <a:gd name="T24" fmla="*/ 40 w 302"/>
              <a:gd name="T25" fmla="*/ 290 h 290"/>
              <a:gd name="T26" fmla="*/ 113 w 302"/>
              <a:gd name="T27" fmla="*/ 212 h 290"/>
              <a:gd name="T28" fmla="*/ 116 w 302"/>
              <a:gd name="T29" fmla="*/ 214 h 290"/>
              <a:gd name="T30" fmla="*/ 129 w 302"/>
              <a:gd name="T31" fmla="*/ 214 h 290"/>
              <a:gd name="T32" fmla="*/ 131 w 302"/>
              <a:gd name="T33" fmla="*/ 204 h 290"/>
              <a:gd name="T34" fmla="*/ 261 w 302"/>
              <a:gd name="T35" fmla="*/ 189 h 290"/>
              <a:gd name="T36" fmla="*/ 131 w 302"/>
              <a:gd name="T37" fmla="*/ 171 h 290"/>
              <a:gd name="T38" fmla="*/ 131 w 302"/>
              <a:gd name="T39" fmla="*/ 58 h 290"/>
              <a:gd name="T40" fmla="*/ 243 w 302"/>
              <a:gd name="T41" fmla="*/ 58 h 290"/>
              <a:gd name="T42" fmla="*/ 243 w 302"/>
              <a:gd name="T43" fmla="*/ 171 h 290"/>
              <a:gd name="T44" fmla="*/ 131 w 302"/>
              <a:gd name="T45" fmla="*/ 17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2" h="290">
                <a:moveTo>
                  <a:pt x="261" y="189"/>
                </a:moveTo>
                <a:cubicBezTo>
                  <a:pt x="302" y="148"/>
                  <a:pt x="302" y="82"/>
                  <a:pt x="261" y="41"/>
                </a:cubicBezTo>
                <a:cubicBezTo>
                  <a:pt x="220" y="0"/>
                  <a:pt x="154" y="0"/>
                  <a:pt x="113" y="41"/>
                </a:cubicBezTo>
                <a:cubicBezTo>
                  <a:pt x="78" y="76"/>
                  <a:pt x="73" y="129"/>
                  <a:pt x="97" y="169"/>
                </a:cubicBezTo>
                <a:cubicBezTo>
                  <a:pt x="94" y="167"/>
                  <a:pt x="89" y="168"/>
                  <a:pt x="86" y="171"/>
                </a:cubicBezTo>
                <a:cubicBezTo>
                  <a:pt x="82" y="175"/>
                  <a:pt x="82" y="181"/>
                  <a:pt x="86" y="184"/>
                </a:cubicBezTo>
                <a:cubicBezTo>
                  <a:pt x="87" y="186"/>
                  <a:pt x="87" y="186"/>
                  <a:pt x="87" y="186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02" y="224"/>
                  <a:pt x="102" y="224"/>
                  <a:pt x="102" y="224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0" y="266"/>
                  <a:pt x="0" y="266"/>
                  <a:pt x="0" y="266"/>
                </a:cubicBezTo>
                <a:cubicBezTo>
                  <a:pt x="9" y="258"/>
                  <a:pt x="9" y="258"/>
                  <a:pt x="9" y="258"/>
                </a:cubicBezTo>
                <a:cubicBezTo>
                  <a:pt x="40" y="290"/>
                  <a:pt x="40" y="290"/>
                  <a:pt x="40" y="290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6" y="214"/>
                  <a:pt x="116" y="214"/>
                  <a:pt x="116" y="214"/>
                </a:cubicBezTo>
                <a:cubicBezTo>
                  <a:pt x="119" y="218"/>
                  <a:pt x="125" y="218"/>
                  <a:pt x="129" y="214"/>
                </a:cubicBezTo>
                <a:cubicBezTo>
                  <a:pt x="132" y="211"/>
                  <a:pt x="133" y="207"/>
                  <a:pt x="131" y="204"/>
                </a:cubicBezTo>
                <a:cubicBezTo>
                  <a:pt x="172" y="229"/>
                  <a:pt x="226" y="224"/>
                  <a:pt x="261" y="189"/>
                </a:cubicBezTo>
                <a:close/>
                <a:moveTo>
                  <a:pt x="131" y="171"/>
                </a:moveTo>
                <a:cubicBezTo>
                  <a:pt x="100" y="140"/>
                  <a:pt x="100" y="90"/>
                  <a:pt x="131" y="58"/>
                </a:cubicBezTo>
                <a:cubicBezTo>
                  <a:pt x="162" y="27"/>
                  <a:pt x="212" y="27"/>
                  <a:pt x="243" y="58"/>
                </a:cubicBezTo>
                <a:cubicBezTo>
                  <a:pt x="274" y="90"/>
                  <a:pt x="274" y="140"/>
                  <a:pt x="243" y="171"/>
                </a:cubicBezTo>
                <a:cubicBezTo>
                  <a:pt x="212" y="202"/>
                  <a:pt x="162" y="202"/>
                  <a:pt x="131" y="171"/>
                </a:cubicBezTo>
                <a:close/>
              </a:path>
            </a:pathLst>
          </a:custGeom>
          <a:solidFill>
            <a:srgbClr val="503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171093" y="4838340"/>
            <a:ext cx="317511" cy="319872"/>
          </a:xfrm>
          <a:custGeom>
            <a:avLst/>
            <a:gdLst>
              <a:gd name="T0" fmla="*/ 143 w 174"/>
              <a:gd name="T1" fmla="*/ 31 h 175"/>
              <a:gd name="T2" fmla="*/ 31 w 174"/>
              <a:gd name="T3" fmla="*/ 31 h 175"/>
              <a:gd name="T4" fmla="*/ 31 w 174"/>
              <a:gd name="T5" fmla="*/ 144 h 175"/>
              <a:gd name="T6" fmla="*/ 143 w 174"/>
              <a:gd name="T7" fmla="*/ 144 h 175"/>
              <a:gd name="T8" fmla="*/ 143 w 174"/>
              <a:gd name="T9" fmla="*/ 31 h 175"/>
              <a:gd name="T10" fmla="*/ 36 w 174"/>
              <a:gd name="T11" fmla="*/ 138 h 175"/>
              <a:gd name="T12" fmla="*/ 36 w 174"/>
              <a:gd name="T13" fmla="*/ 37 h 175"/>
              <a:gd name="T14" fmla="*/ 138 w 174"/>
              <a:gd name="T15" fmla="*/ 37 h 175"/>
              <a:gd name="T16" fmla="*/ 138 w 174"/>
              <a:gd name="T17" fmla="*/ 138 h 175"/>
              <a:gd name="T18" fmla="*/ 36 w 174"/>
              <a:gd name="T19" fmla="*/ 13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75">
                <a:moveTo>
                  <a:pt x="143" y="31"/>
                </a:moveTo>
                <a:cubicBezTo>
                  <a:pt x="112" y="0"/>
                  <a:pt x="62" y="0"/>
                  <a:pt x="31" y="31"/>
                </a:cubicBezTo>
                <a:cubicBezTo>
                  <a:pt x="0" y="63"/>
                  <a:pt x="0" y="113"/>
                  <a:pt x="31" y="144"/>
                </a:cubicBezTo>
                <a:cubicBezTo>
                  <a:pt x="62" y="175"/>
                  <a:pt x="112" y="175"/>
                  <a:pt x="143" y="144"/>
                </a:cubicBezTo>
                <a:cubicBezTo>
                  <a:pt x="174" y="113"/>
                  <a:pt x="174" y="63"/>
                  <a:pt x="143" y="31"/>
                </a:cubicBezTo>
                <a:close/>
                <a:moveTo>
                  <a:pt x="36" y="138"/>
                </a:moveTo>
                <a:cubicBezTo>
                  <a:pt x="9" y="110"/>
                  <a:pt x="9" y="65"/>
                  <a:pt x="36" y="37"/>
                </a:cubicBezTo>
                <a:cubicBezTo>
                  <a:pt x="64" y="9"/>
                  <a:pt x="110" y="9"/>
                  <a:pt x="138" y="37"/>
                </a:cubicBezTo>
                <a:cubicBezTo>
                  <a:pt x="165" y="65"/>
                  <a:pt x="165" y="110"/>
                  <a:pt x="138" y="138"/>
                </a:cubicBezTo>
                <a:cubicBezTo>
                  <a:pt x="110" y="166"/>
                  <a:pt x="64" y="166"/>
                  <a:pt x="36" y="138"/>
                </a:cubicBezTo>
                <a:close/>
              </a:path>
            </a:pathLst>
          </a:custGeom>
          <a:solidFill>
            <a:srgbClr val="CC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8187616" y="4854865"/>
            <a:ext cx="284462" cy="286823"/>
          </a:xfrm>
          <a:custGeom>
            <a:avLst/>
            <a:gdLst>
              <a:gd name="T0" fmla="*/ 129 w 156"/>
              <a:gd name="T1" fmla="*/ 28 h 157"/>
              <a:gd name="T2" fmla="*/ 27 w 156"/>
              <a:gd name="T3" fmla="*/ 28 h 157"/>
              <a:gd name="T4" fmla="*/ 27 w 156"/>
              <a:gd name="T5" fmla="*/ 129 h 157"/>
              <a:gd name="T6" fmla="*/ 129 w 156"/>
              <a:gd name="T7" fmla="*/ 129 h 157"/>
              <a:gd name="T8" fmla="*/ 129 w 156"/>
              <a:gd name="T9" fmla="*/ 2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57">
                <a:moveTo>
                  <a:pt x="129" y="28"/>
                </a:moveTo>
                <a:cubicBezTo>
                  <a:pt x="101" y="0"/>
                  <a:pt x="55" y="0"/>
                  <a:pt x="27" y="28"/>
                </a:cubicBezTo>
                <a:cubicBezTo>
                  <a:pt x="0" y="56"/>
                  <a:pt x="0" y="101"/>
                  <a:pt x="27" y="129"/>
                </a:cubicBezTo>
                <a:cubicBezTo>
                  <a:pt x="55" y="157"/>
                  <a:pt x="101" y="157"/>
                  <a:pt x="129" y="129"/>
                </a:cubicBezTo>
                <a:cubicBezTo>
                  <a:pt x="156" y="101"/>
                  <a:pt x="156" y="56"/>
                  <a:pt x="129" y="28"/>
                </a:cubicBezTo>
                <a:close/>
              </a:path>
            </a:pathLst>
          </a:custGeom>
          <a:solidFill>
            <a:srgbClr val="FFF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2" name="出自【趣你的PPT】(微信:qunideppt)：最优质的PPT资源库"/>
          <p:cNvSpPr/>
          <p:nvPr/>
        </p:nvSpPr>
        <p:spPr bwMode="auto">
          <a:xfrm>
            <a:off x="8237191" y="4906800"/>
            <a:ext cx="234887" cy="234888"/>
          </a:xfrm>
          <a:custGeom>
            <a:avLst/>
            <a:gdLst>
              <a:gd name="T0" fmla="*/ 102 w 129"/>
              <a:gd name="T1" fmla="*/ 0 h 129"/>
              <a:gd name="T2" fmla="*/ 101 w 129"/>
              <a:gd name="T3" fmla="*/ 0 h 129"/>
              <a:gd name="T4" fmla="*/ 0 w 129"/>
              <a:gd name="T5" fmla="*/ 101 h 129"/>
              <a:gd name="T6" fmla="*/ 0 w 129"/>
              <a:gd name="T7" fmla="*/ 101 h 129"/>
              <a:gd name="T8" fmla="*/ 102 w 129"/>
              <a:gd name="T9" fmla="*/ 101 h 129"/>
              <a:gd name="T10" fmla="*/ 102 w 129"/>
              <a:gd name="T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9">
                <a:moveTo>
                  <a:pt x="102" y="0"/>
                </a:moveTo>
                <a:cubicBezTo>
                  <a:pt x="101" y="0"/>
                  <a:pt x="101" y="0"/>
                  <a:pt x="101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28" y="129"/>
                  <a:pt x="74" y="129"/>
                  <a:pt x="102" y="101"/>
                </a:cubicBezTo>
                <a:cubicBezTo>
                  <a:pt x="129" y="73"/>
                  <a:pt x="129" y="28"/>
                  <a:pt x="102" y="0"/>
                </a:cubicBezTo>
                <a:close/>
              </a:path>
            </a:pathLst>
          </a:custGeom>
          <a:solidFill>
            <a:srgbClr val="E8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8010567" y="5361230"/>
            <a:ext cx="10623" cy="10624"/>
          </a:xfrm>
          <a:custGeom>
            <a:avLst/>
            <a:gdLst>
              <a:gd name="T0" fmla="*/ 9 w 9"/>
              <a:gd name="T1" fmla="*/ 0 h 9"/>
              <a:gd name="T2" fmla="*/ 0 w 9"/>
              <a:gd name="T3" fmla="*/ 9 h 9"/>
              <a:gd name="T4" fmla="*/ 0 w 9"/>
              <a:gd name="T5" fmla="*/ 9 h 9"/>
              <a:gd name="T6" fmla="*/ 9 w 9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9">
                <a:moveTo>
                  <a:pt x="9" y="0"/>
                </a:moveTo>
                <a:lnTo>
                  <a:pt x="0" y="9"/>
                </a:lnTo>
                <a:lnTo>
                  <a:pt x="0" y="9"/>
                </a:lnTo>
                <a:lnTo>
                  <a:pt x="9" y="0"/>
                </a:lnTo>
                <a:close/>
              </a:path>
            </a:pathLst>
          </a:custGeom>
          <a:solidFill>
            <a:srgbClr val="C17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7940926" y="5344705"/>
            <a:ext cx="69639" cy="54296"/>
          </a:xfrm>
          <a:custGeom>
            <a:avLst/>
            <a:gdLst>
              <a:gd name="T0" fmla="*/ 38 w 38"/>
              <a:gd name="T1" fmla="*/ 15 h 30"/>
              <a:gd name="T2" fmla="*/ 23 w 38"/>
              <a:gd name="T3" fmla="*/ 0 h 30"/>
              <a:gd name="T4" fmla="*/ 0 w 38"/>
              <a:gd name="T5" fmla="*/ 22 h 30"/>
              <a:gd name="T6" fmla="*/ 32 w 38"/>
              <a:gd name="T7" fmla="*/ 21 h 30"/>
              <a:gd name="T8" fmla="*/ 38 w 38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5"/>
                </a:moveTo>
                <a:cubicBezTo>
                  <a:pt x="23" y="0"/>
                  <a:pt x="23" y="0"/>
                  <a:pt x="23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0" y="30"/>
                  <a:pt x="24" y="30"/>
                  <a:pt x="32" y="21"/>
                </a:cubicBezTo>
                <a:lnTo>
                  <a:pt x="38" y="15"/>
                </a:ln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5" name="出自【趣你的PPT】(微信:qunideppt)：最优质的PPT资源库"/>
          <p:cNvSpPr/>
          <p:nvPr/>
        </p:nvSpPr>
        <p:spPr bwMode="auto">
          <a:xfrm>
            <a:off x="8151026" y="5154671"/>
            <a:ext cx="43673" cy="43673"/>
          </a:xfrm>
          <a:custGeom>
            <a:avLst/>
            <a:gdLst>
              <a:gd name="T0" fmla="*/ 0 w 37"/>
              <a:gd name="T1" fmla="*/ 19 h 37"/>
              <a:gd name="T2" fmla="*/ 20 w 37"/>
              <a:gd name="T3" fmla="*/ 37 h 37"/>
              <a:gd name="T4" fmla="*/ 37 w 37"/>
              <a:gd name="T5" fmla="*/ 19 h 37"/>
              <a:gd name="T6" fmla="*/ 18 w 37"/>
              <a:gd name="T7" fmla="*/ 0 h 37"/>
              <a:gd name="T8" fmla="*/ 0 w 37"/>
              <a:gd name="T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0" y="19"/>
                </a:moveTo>
                <a:lnTo>
                  <a:pt x="20" y="37"/>
                </a:lnTo>
                <a:lnTo>
                  <a:pt x="37" y="19"/>
                </a:lnTo>
                <a:lnTo>
                  <a:pt x="18" y="0"/>
                </a:lnTo>
                <a:lnTo>
                  <a:pt x="0" y="19"/>
                </a:lnTo>
                <a:close/>
              </a:path>
            </a:pathLst>
          </a:custGeom>
          <a:solidFill>
            <a:srgbClr val="2415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7983418" y="5291591"/>
            <a:ext cx="77903" cy="80263"/>
          </a:xfrm>
          <a:custGeom>
            <a:avLst/>
            <a:gdLst>
              <a:gd name="T0" fmla="*/ 0 w 66"/>
              <a:gd name="T1" fmla="*/ 45 h 68"/>
              <a:gd name="T2" fmla="*/ 23 w 66"/>
              <a:gd name="T3" fmla="*/ 68 h 68"/>
              <a:gd name="T4" fmla="*/ 32 w 66"/>
              <a:gd name="T5" fmla="*/ 59 h 68"/>
              <a:gd name="T6" fmla="*/ 66 w 66"/>
              <a:gd name="T7" fmla="*/ 23 h 68"/>
              <a:gd name="T8" fmla="*/ 43 w 66"/>
              <a:gd name="T9" fmla="*/ 0 h 68"/>
              <a:gd name="T10" fmla="*/ 0 w 66"/>
              <a:gd name="T11" fmla="*/ 4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68">
                <a:moveTo>
                  <a:pt x="0" y="45"/>
                </a:moveTo>
                <a:lnTo>
                  <a:pt x="23" y="68"/>
                </a:lnTo>
                <a:lnTo>
                  <a:pt x="32" y="59"/>
                </a:lnTo>
                <a:lnTo>
                  <a:pt x="66" y="23"/>
                </a:lnTo>
                <a:lnTo>
                  <a:pt x="43" y="0"/>
                </a:lnTo>
                <a:lnTo>
                  <a:pt x="0" y="45"/>
                </a:lnTo>
                <a:close/>
              </a:path>
            </a:pathLst>
          </a:custGeom>
          <a:solidFill>
            <a:srgbClr val="487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8034173" y="5177097"/>
            <a:ext cx="160526" cy="141641"/>
          </a:xfrm>
          <a:custGeom>
            <a:avLst/>
            <a:gdLst>
              <a:gd name="T0" fmla="*/ 99 w 136"/>
              <a:gd name="T1" fmla="*/ 0 h 120"/>
              <a:gd name="T2" fmla="*/ 0 w 136"/>
              <a:gd name="T3" fmla="*/ 97 h 120"/>
              <a:gd name="T4" fmla="*/ 23 w 136"/>
              <a:gd name="T5" fmla="*/ 120 h 120"/>
              <a:gd name="T6" fmla="*/ 136 w 136"/>
              <a:gd name="T7" fmla="*/ 0 h 120"/>
              <a:gd name="T8" fmla="*/ 119 w 136"/>
              <a:gd name="T9" fmla="*/ 18 h 120"/>
              <a:gd name="T10" fmla="*/ 99 w 136"/>
              <a:gd name="T1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120">
                <a:moveTo>
                  <a:pt x="99" y="0"/>
                </a:moveTo>
                <a:lnTo>
                  <a:pt x="0" y="97"/>
                </a:lnTo>
                <a:lnTo>
                  <a:pt x="23" y="120"/>
                </a:lnTo>
                <a:lnTo>
                  <a:pt x="136" y="0"/>
                </a:lnTo>
                <a:lnTo>
                  <a:pt x="119" y="18"/>
                </a:lnTo>
                <a:lnTo>
                  <a:pt x="99" y="0"/>
                </a:ln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8172272" y="4863128"/>
            <a:ext cx="367085" cy="344659"/>
          </a:xfrm>
          <a:custGeom>
            <a:avLst/>
            <a:gdLst>
              <a:gd name="T0" fmla="*/ 160 w 201"/>
              <a:gd name="T1" fmla="*/ 149 h 189"/>
              <a:gd name="T2" fmla="*/ 160 w 201"/>
              <a:gd name="T3" fmla="*/ 1 h 189"/>
              <a:gd name="T4" fmla="*/ 160 w 201"/>
              <a:gd name="T5" fmla="*/ 0 h 189"/>
              <a:gd name="T6" fmla="*/ 142 w 201"/>
              <a:gd name="T7" fmla="*/ 18 h 189"/>
              <a:gd name="T8" fmla="*/ 142 w 201"/>
              <a:gd name="T9" fmla="*/ 18 h 189"/>
              <a:gd name="T10" fmla="*/ 142 w 201"/>
              <a:gd name="T11" fmla="*/ 131 h 189"/>
              <a:gd name="T12" fmla="*/ 30 w 201"/>
              <a:gd name="T13" fmla="*/ 131 h 189"/>
              <a:gd name="T14" fmla="*/ 29 w 201"/>
              <a:gd name="T15" fmla="*/ 130 h 189"/>
              <a:gd name="T16" fmla="*/ 0 w 201"/>
              <a:gd name="T17" fmla="*/ 160 h 189"/>
              <a:gd name="T18" fmla="*/ 15 w 201"/>
              <a:gd name="T19" fmla="*/ 174 h 189"/>
              <a:gd name="T20" fmla="*/ 28 w 201"/>
              <a:gd name="T21" fmla="*/ 174 h 189"/>
              <a:gd name="T22" fmla="*/ 30 w 201"/>
              <a:gd name="T23" fmla="*/ 164 h 189"/>
              <a:gd name="T24" fmla="*/ 160 w 201"/>
              <a:gd name="T25" fmla="*/ 14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1" h="189">
                <a:moveTo>
                  <a:pt x="160" y="149"/>
                </a:moveTo>
                <a:cubicBezTo>
                  <a:pt x="201" y="108"/>
                  <a:pt x="201" y="42"/>
                  <a:pt x="160" y="1"/>
                </a:cubicBezTo>
                <a:cubicBezTo>
                  <a:pt x="160" y="0"/>
                  <a:pt x="160" y="0"/>
                  <a:pt x="160" y="0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73" y="50"/>
                  <a:pt x="173" y="100"/>
                  <a:pt x="142" y="131"/>
                </a:cubicBezTo>
                <a:cubicBezTo>
                  <a:pt x="111" y="162"/>
                  <a:pt x="61" y="162"/>
                  <a:pt x="30" y="131"/>
                </a:cubicBezTo>
                <a:cubicBezTo>
                  <a:pt x="29" y="131"/>
                  <a:pt x="29" y="131"/>
                  <a:pt x="29" y="130"/>
                </a:cubicBezTo>
                <a:cubicBezTo>
                  <a:pt x="0" y="160"/>
                  <a:pt x="0" y="160"/>
                  <a:pt x="0" y="160"/>
                </a:cubicBezTo>
                <a:cubicBezTo>
                  <a:pt x="15" y="174"/>
                  <a:pt x="15" y="174"/>
                  <a:pt x="15" y="174"/>
                </a:cubicBezTo>
                <a:cubicBezTo>
                  <a:pt x="18" y="178"/>
                  <a:pt x="24" y="178"/>
                  <a:pt x="28" y="174"/>
                </a:cubicBezTo>
                <a:cubicBezTo>
                  <a:pt x="31" y="171"/>
                  <a:pt x="32" y="167"/>
                  <a:pt x="30" y="164"/>
                </a:cubicBezTo>
                <a:cubicBezTo>
                  <a:pt x="71" y="189"/>
                  <a:pt x="125" y="184"/>
                  <a:pt x="160" y="149"/>
                </a:cubicBezTo>
                <a:close/>
              </a:path>
            </a:pathLst>
          </a:custGeom>
          <a:solidFill>
            <a:srgbClr val="3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8225389" y="4894996"/>
            <a:ext cx="263215" cy="263216"/>
          </a:xfrm>
          <a:custGeom>
            <a:avLst/>
            <a:gdLst>
              <a:gd name="T0" fmla="*/ 113 w 144"/>
              <a:gd name="T1" fmla="*/ 0 h 144"/>
              <a:gd name="T2" fmla="*/ 113 w 144"/>
              <a:gd name="T3" fmla="*/ 0 h 144"/>
              <a:gd name="T4" fmla="*/ 107 w 144"/>
              <a:gd name="T5" fmla="*/ 6 h 144"/>
              <a:gd name="T6" fmla="*/ 108 w 144"/>
              <a:gd name="T7" fmla="*/ 6 h 144"/>
              <a:gd name="T8" fmla="*/ 108 w 144"/>
              <a:gd name="T9" fmla="*/ 107 h 144"/>
              <a:gd name="T10" fmla="*/ 6 w 144"/>
              <a:gd name="T11" fmla="*/ 107 h 144"/>
              <a:gd name="T12" fmla="*/ 6 w 144"/>
              <a:gd name="T13" fmla="*/ 107 h 144"/>
              <a:gd name="T14" fmla="*/ 0 w 144"/>
              <a:gd name="T15" fmla="*/ 112 h 144"/>
              <a:gd name="T16" fmla="*/ 1 w 144"/>
              <a:gd name="T17" fmla="*/ 113 h 144"/>
              <a:gd name="T18" fmla="*/ 113 w 144"/>
              <a:gd name="T19" fmla="*/ 113 h 144"/>
              <a:gd name="T20" fmla="*/ 113 w 144"/>
              <a:gd name="T2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4" h="144"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07" y="6"/>
                  <a:pt x="107" y="6"/>
                  <a:pt x="107" y="6"/>
                </a:cubicBezTo>
                <a:cubicBezTo>
                  <a:pt x="107" y="6"/>
                  <a:pt x="107" y="6"/>
                  <a:pt x="108" y="6"/>
                </a:cubicBezTo>
                <a:cubicBezTo>
                  <a:pt x="135" y="34"/>
                  <a:pt x="135" y="79"/>
                  <a:pt x="108" y="107"/>
                </a:cubicBezTo>
                <a:cubicBezTo>
                  <a:pt x="80" y="135"/>
                  <a:pt x="34" y="135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3"/>
                  <a:pt x="0" y="113"/>
                  <a:pt x="1" y="113"/>
                </a:cubicBezTo>
                <a:cubicBezTo>
                  <a:pt x="32" y="144"/>
                  <a:pt x="82" y="144"/>
                  <a:pt x="113" y="113"/>
                </a:cubicBezTo>
                <a:cubicBezTo>
                  <a:pt x="144" y="82"/>
                  <a:pt x="144" y="32"/>
                  <a:pt x="113" y="0"/>
                </a:cubicBezTo>
                <a:close/>
              </a:path>
            </a:pathLst>
          </a:custGeom>
          <a:solidFill>
            <a:srgbClr val="B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012" tIns="48006" rIns="96012" bIns="48006" numCol="1" anchor="t" anchorCtr="0" compatLnSpc="1"/>
          <a:lstStyle/>
          <a:p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28636" y="408317"/>
            <a:ext cx="11072890" cy="527837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图书馆最基本的服务：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查资料、阅读</a:t>
            </a:r>
            <a:endParaRPr lang="en-US" altLang="zh-CN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163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2F3ACF8-213C-4274-BF08-DFE2CEE3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12" y="50"/>
            <a:ext cx="7257143" cy="2733333"/>
          </a:xfrm>
          <a:prstGeom prst="rect">
            <a:avLst/>
          </a:prstGeom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xmlns="" id="{4E922F69-5175-4E9A-A66B-4A1F314F3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512" y="1394126"/>
            <a:ext cx="2160240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工业技术类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A0FA9C-F718-4ED0-BECE-6B55D7D7A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228" y="1091253"/>
            <a:ext cx="9457143" cy="3733333"/>
          </a:xfrm>
          <a:prstGeom prst="rect">
            <a:avLst/>
          </a:prstGeom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C1AF0428-5BAE-4847-BB38-99E6B97C3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776" y="2160240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社会科学总论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A787DEE-B1E4-4070-B5CC-C333407D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424" y="2929337"/>
            <a:ext cx="9428571" cy="3400000"/>
          </a:xfrm>
          <a:prstGeom prst="rect">
            <a:avLst/>
          </a:prstGeom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xmlns="" id="{6B69096F-C9E9-4657-8A8C-948189A9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568" y="3883076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军事类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C2C14D8-6090-4064-AA39-757EBD6A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568" y="4198892"/>
            <a:ext cx="7942857" cy="2990476"/>
          </a:xfrm>
          <a:prstGeom prst="rect">
            <a:avLst/>
          </a:prstGeom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DC15A98F-7A86-48CB-8588-E649E238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032" y="5184626"/>
            <a:ext cx="2664296" cy="631633"/>
          </a:xfrm>
          <a:prstGeom prst="wedgeRectCallout">
            <a:avLst>
              <a:gd name="adj1" fmla="val -49792"/>
              <a:gd name="adj2" fmla="val -27464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语言类</a:t>
            </a:r>
          </a:p>
        </p:txBody>
      </p:sp>
    </p:spTree>
    <p:extLst>
      <p:ext uri="{BB962C8B-B14F-4D97-AF65-F5344CB8AC3E}">
        <p14:creationId xmlns:p14="http://schemas.microsoft.com/office/powerpoint/2010/main" val="4414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11353" y="414945"/>
            <a:ext cx="2958480" cy="83169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全文知识搜索</a:t>
            </a:r>
          </a:p>
        </p:txBody>
      </p:sp>
      <p:sp>
        <p:nvSpPr>
          <p:cNvPr id="3" name="矩形 2"/>
          <p:cNvSpPr/>
          <p:nvPr/>
        </p:nvSpPr>
        <p:spPr>
          <a:xfrm>
            <a:off x="1288232" y="1894557"/>
            <a:ext cx="11341260" cy="2460802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将所有图书打碎，以章节目录为基础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阅读深度，在碎片化、海量高维数据的帮助下加强公众的探索分析体验。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zh-CN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619C30B9-F4DB-4110-9D83-6B6D8FA51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512" y="4422007"/>
            <a:ext cx="4608512" cy="2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6B48E344-E680-4C97-83AE-C8EE54408F93}"/>
              </a:ext>
            </a:extLst>
          </p:cNvPr>
          <p:cNvSpPr txBox="1">
            <a:spLocks noChangeArrowheads="1"/>
          </p:cNvSpPr>
          <p:nvPr/>
        </p:nvSpPr>
        <p:spPr bwMode="auto">
          <a:xfrm rot="1315447">
            <a:off x="2580834" y="5268082"/>
            <a:ext cx="2266950" cy="4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任何一句话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5E512237-5DCF-4BB9-9840-90DF80BD7F89}"/>
              </a:ext>
            </a:extLst>
          </p:cNvPr>
          <p:cNvSpPr txBox="1">
            <a:spLocks noChangeArrowheads="1"/>
          </p:cNvSpPr>
          <p:nvPr/>
        </p:nvSpPr>
        <p:spPr bwMode="auto">
          <a:xfrm rot="20718082">
            <a:off x="5227543" y="3881389"/>
            <a:ext cx="2268616" cy="4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任何一个知识点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9E287971-9DBF-4053-8ADC-A9616F33DBFB}"/>
              </a:ext>
            </a:extLst>
          </p:cNvPr>
          <p:cNvSpPr txBox="1">
            <a:spLocks noChangeArrowheads="1"/>
          </p:cNvSpPr>
          <p:nvPr/>
        </p:nvSpPr>
        <p:spPr bwMode="auto">
          <a:xfrm rot="2375599">
            <a:off x="8277044" y="5691096"/>
            <a:ext cx="2268617" cy="4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2" tIns="48006" rIns="96012" bIns="48006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任何一个章节</a:t>
            </a:r>
          </a:p>
        </p:txBody>
      </p:sp>
    </p:spTree>
    <p:extLst>
      <p:ext uri="{BB962C8B-B14F-4D97-AF65-F5344CB8AC3E}">
        <p14:creationId xmlns:p14="http://schemas.microsoft.com/office/powerpoint/2010/main" val="182923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1">
            <a:extLst>
              <a:ext uri="{FF2B5EF4-FFF2-40B4-BE49-F238E27FC236}">
                <a16:creationId xmlns:a16="http://schemas.microsoft.com/office/drawing/2014/main" xmlns="" id="{45E4105A-4C46-41E6-A451-EA113B7FA5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4200" y="0"/>
            <a:ext cx="11113200" cy="720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A-矩形标注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19813" y="0"/>
            <a:ext cx="3517528" cy="1091520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rgbClr val="FFFFFF"/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快速定位问题知识点</a:t>
            </a:r>
          </a:p>
        </p:txBody>
      </p:sp>
      <p:sp>
        <p:nvSpPr>
          <p:cNvPr id="16" name="圆角矩形 4">
            <a:extLst>
              <a:ext uri="{FF2B5EF4-FFF2-40B4-BE49-F238E27FC236}">
                <a16:creationId xmlns:a16="http://schemas.microsoft.com/office/drawing/2014/main" xmlns="" id="{85DE228A-8AD7-4DC2-B74C-5F0546A43FB5}"/>
              </a:ext>
            </a:extLst>
          </p:cNvPr>
          <p:cNvSpPr/>
          <p:nvPr/>
        </p:nvSpPr>
        <p:spPr>
          <a:xfrm>
            <a:off x="1095579" y="4033565"/>
            <a:ext cx="7224234" cy="115440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xmlns="" id="{8806B594-5EB9-4AEA-9984-E1956E4D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813" y="5181190"/>
            <a:ext cx="2041427" cy="576064"/>
          </a:xfrm>
          <a:prstGeom prst="wedgeRectCallout">
            <a:avLst>
              <a:gd name="adj1" fmla="val -48246"/>
              <a:gd name="adj2" fmla="val -83341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直接阅读</a:t>
            </a:r>
          </a:p>
        </p:txBody>
      </p:sp>
    </p:spTree>
    <p:extLst>
      <p:ext uri="{BB962C8B-B14F-4D97-AF65-F5344CB8AC3E}">
        <p14:creationId xmlns:p14="http://schemas.microsoft.com/office/powerpoint/2010/main" val="4210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E307FC0-A689-40CA-963B-C637314D9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2" y="-4528"/>
            <a:ext cx="9233027" cy="7205427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343772" y="1108916"/>
            <a:ext cx="3078951" cy="622465"/>
          </a:xfrm>
          <a:prstGeom prst="wedgeRectCallout">
            <a:avLst>
              <a:gd name="adj1" fmla="val 20450"/>
              <a:gd name="adj2" fmla="val -98429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支持放大与缩小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14777" y="1081470"/>
            <a:ext cx="1853170" cy="677355"/>
          </a:xfrm>
          <a:prstGeom prst="wedgeRectCallout">
            <a:avLst>
              <a:gd name="adj1" fmla="val 42697"/>
              <a:gd name="adj2" fmla="val -85325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文字识别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9809487" y="1138155"/>
            <a:ext cx="2495970" cy="636488"/>
          </a:xfrm>
          <a:prstGeom prst="wedgeRectCallout">
            <a:avLst>
              <a:gd name="adj1" fmla="val -26980"/>
              <a:gd name="adj2" fmla="val -96423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保存与打印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115083" y="1152178"/>
            <a:ext cx="1853170" cy="622465"/>
          </a:xfrm>
          <a:prstGeom prst="wedgeRectCallout">
            <a:avLst>
              <a:gd name="adj1" fmla="val 66654"/>
              <a:gd name="adj2" fmla="val -102958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资料来源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D381E66-61CA-4FC6-845C-200CE43C6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91" y="1837568"/>
            <a:ext cx="4797962" cy="525714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16C97A0-6232-4A07-9044-32F123317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23" y="734517"/>
            <a:ext cx="2904762" cy="1003289"/>
          </a:xfrm>
          <a:prstGeom prst="rect">
            <a:avLst/>
          </a:prstGeom>
        </p:spPr>
      </p:pic>
      <p:sp>
        <p:nvSpPr>
          <p:cNvPr id="22" name="圆角矩形 4">
            <a:extLst>
              <a:ext uri="{FF2B5EF4-FFF2-40B4-BE49-F238E27FC236}">
                <a16:creationId xmlns:a16="http://schemas.microsoft.com/office/drawing/2014/main" xmlns="" id="{43172711-404F-4BF7-A37C-47A287A5CA70}"/>
              </a:ext>
            </a:extLst>
          </p:cNvPr>
          <p:cNvSpPr/>
          <p:nvPr/>
        </p:nvSpPr>
        <p:spPr>
          <a:xfrm flipV="1">
            <a:off x="3615010" y="4098843"/>
            <a:ext cx="4809524" cy="6913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4">
            <a:extLst>
              <a:ext uri="{FF2B5EF4-FFF2-40B4-BE49-F238E27FC236}">
                <a16:creationId xmlns:a16="http://schemas.microsoft.com/office/drawing/2014/main" xmlns="" id="{C93A69EA-4933-42EC-9EF4-7A67F8385895}"/>
              </a:ext>
            </a:extLst>
          </p:cNvPr>
          <p:cNvSpPr/>
          <p:nvPr/>
        </p:nvSpPr>
        <p:spPr>
          <a:xfrm>
            <a:off x="5422722" y="6624792"/>
            <a:ext cx="1194101" cy="5040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6">
            <a:extLst>
              <a:ext uri="{FF2B5EF4-FFF2-40B4-BE49-F238E27FC236}">
                <a16:creationId xmlns:a16="http://schemas.microsoft.com/office/drawing/2014/main" xmlns="" id="{E636BD2E-826C-46D7-A452-B4F2DD07EC51}"/>
              </a:ext>
            </a:extLst>
          </p:cNvPr>
          <p:cNvSpPr/>
          <p:nvPr/>
        </p:nvSpPr>
        <p:spPr>
          <a:xfrm>
            <a:off x="2758426" y="1871699"/>
            <a:ext cx="2664296" cy="3665725"/>
          </a:xfrm>
          <a:prstGeom prst="roundRect">
            <a:avLst/>
          </a:prstGeom>
          <a:solidFill>
            <a:schemeClr val="bg2">
              <a:lumMod val="90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22" grpId="0" animBg="1"/>
      <p:bldP spid="22" grpId="1" animBg="1"/>
      <p:bldP spid="23" grpId="0" animBg="1"/>
      <p:bldP spid="23" grpId="1" animBg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E31EAE0-BE4A-4731-BD0C-2A132909A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118"/>
            <a:ext cx="12767353" cy="5976664"/>
          </a:xfrm>
          <a:prstGeom prst="rect">
            <a:avLst/>
          </a:prstGeom>
        </p:spPr>
      </p:pic>
      <p:sp>
        <p:nvSpPr>
          <p:cNvPr id="7" name="Rounded Rectangular Callout 17"/>
          <p:cNvSpPr/>
          <p:nvPr/>
        </p:nvSpPr>
        <p:spPr bwMode="auto">
          <a:xfrm rot="10800000" flipV="1">
            <a:off x="5968752" y="2664346"/>
            <a:ext cx="2736305" cy="1296144"/>
          </a:xfrm>
          <a:prstGeom prst="wedgeRoundRectCallout">
            <a:avLst>
              <a:gd name="adj1" fmla="val 46841"/>
              <a:gd name="adj2" fmla="val -65810"/>
              <a:gd name="adj3" fmla="val 16667"/>
            </a:avLst>
          </a:prstGeom>
          <a:solidFill>
            <a:schemeClr val="bg1">
              <a:alpha val="48000"/>
            </a:schemeClr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 eaLnBrk="0" hangingPunct="0"/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从知识点碎片</a:t>
            </a:r>
            <a:r>
              <a:rPr lang="en-US" altLang="zh-CN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/>
            </a:r>
            <a:br>
              <a:rPr lang="en-US" altLang="zh-CN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</a:br>
            <a:r>
              <a:rPr lang="zh-CN" altLang="en-US" sz="2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到达完整图书信息</a:t>
            </a:r>
            <a:endParaRPr lang="en-US" altLang="zh-CN" sz="2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4393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">
            <a:extLst>
              <a:ext uri="{FF2B5EF4-FFF2-40B4-BE49-F238E27FC236}">
                <a16:creationId xmlns:a16="http://schemas.microsoft.com/office/drawing/2014/main" xmlns="" id="{5A89969E-CC83-441D-A65E-8713945233B8}"/>
              </a:ext>
            </a:extLst>
          </p:cNvPr>
          <p:cNvSpPr txBox="1"/>
          <p:nvPr/>
        </p:nvSpPr>
        <p:spPr>
          <a:xfrm>
            <a:off x="3232448" y="324966"/>
            <a:ext cx="5903604" cy="9427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zh-CN"/>
            </a:defPPr>
            <a:lvl1pPr algn="ctr">
              <a:defRPr sz="2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60120">
              <a:defRPr/>
            </a:pPr>
            <a:r>
              <a:rPr lang="zh-CN" altLang="en-US" sz="3200" b="1" kern="0" dirty="0"/>
              <a:t>知识点检索阅读服务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ACAE7B4-8DC9-4DB0-84E2-13606FA01301}"/>
              </a:ext>
            </a:extLst>
          </p:cNvPr>
          <p:cNvSpPr/>
          <p:nvPr/>
        </p:nvSpPr>
        <p:spPr>
          <a:xfrm>
            <a:off x="3207880" y="2369894"/>
            <a:ext cx="8089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瞬间检索出不同分类不同图书对同一知识点的研究</a:t>
            </a:r>
          </a:p>
        </p:txBody>
      </p:sp>
      <p:sp>
        <p:nvSpPr>
          <p:cNvPr id="41" name="矩形 47">
            <a:extLst>
              <a:ext uri="{FF2B5EF4-FFF2-40B4-BE49-F238E27FC236}">
                <a16:creationId xmlns:a16="http://schemas.microsoft.com/office/drawing/2014/main" xmlns="" id="{5E43E9BC-B500-4487-A92D-3B5A0EB6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930" y="2508743"/>
            <a:ext cx="7249470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80CEA51F-93DA-4E84-97C8-1E8BF2725A14}"/>
              </a:ext>
            </a:extLst>
          </p:cNvPr>
          <p:cNvSpPr/>
          <p:nvPr/>
        </p:nvSpPr>
        <p:spPr>
          <a:xfrm>
            <a:off x="3249591" y="5765793"/>
            <a:ext cx="7261943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提供直接的下载及阅读服务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4B7B663F-94F2-4542-8DFE-58D195B5B8FB}"/>
              </a:ext>
            </a:extLst>
          </p:cNvPr>
          <p:cNvSpPr/>
          <p:nvPr/>
        </p:nvSpPr>
        <p:spPr>
          <a:xfrm>
            <a:off x="3232448" y="3992213"/>
            <a:ext cx="5628464" cy="50011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提供由点到线再到面的检索方式</a:t>
            </a:r>
          </a:p>
        </p:txBody>
      </p:sp>
      <p:sp>
        <p:nvSpPr>
          <p:cNvPr id="66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5E9A4437-4CFE-4EB4-9D85-EC4854B8E914}"/>
              </a:ext>
            </a:extLst>
          </p:cNvPr>
          <p:cNvSpPr/>
          <p:nvPr/>
        </p:nvSpPr>
        <p:spPr>
          <a:xfrm>
            <a:off x="2106638" y="2369894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C81B2DB2-F7EA-44D3-B9F2-E764A70B04A0}"/>
              </a:ext>
            </a:extLst>
          </p:cNvPr>
          <p:cNvSpPr/>
          <p:nvPr/>
        </p:nvSpPr>
        <p:spPr>
          <a:xfrm>
            <a:off x="2106638" y="4087695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>
            <a:extLst>
              <a:ext uri="{FF2B5EF4-FFF2-40B4-BE49-F238E27FC236}">
                <a16:creationId xmlns:a16="http://schemas.microsoft.com/office/drawing/2014/main" xmlns="" id="{1958871C-D460-41C1-A659-C1BE8FB7EC5D}"/>
              </a:ext>
            </a:extLst>
          </p:cNvPr>
          <p:cNvSpPr/>
          <p:nvPr/>
        </p:nvSpPr>
        <p:spPr>
          <a:xfrm>
            <a:off x="2106638" y="5883340"/>
            <a:ext cx="429947" cy="4046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7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extLst>
              <a:ext uri="{FF2B5EF4-FFF2-40B4-BE49-F238E27FC236}">
                <a16:creationId xmlns:a16="http://schemas.microsoft.com/office/drawing/2014/main" xmlns="" id="{51194DAE-A83F-4F0C-9AFF-6C1A3DA14EA4}"/>
              </a:ext>
            </a:extLst>
          </p:cNvPr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xmlns="" id="{1B8498D7-058A-42F4-B251-2719A0931CD0}"/>
              </a:ext>
            </a:extLst>
          </p:cNvPr>
          <p:cNvGrpSpPr/>
          <p:nvPr/>
        </p:nvGrpSpPr>
        <p:grpSpPr>
          <a:xfrm>
            <a:off x="5948473" y="1507812"/>
            <a:ext cx="904654" cy="904657"/>
            <a:chOff x="8197836" y="1898395"/>
            <a:chExt cx="1017919" cy="1017922"/>
          </a:xfrm>
        </p:grpSpPr>
        <p:sp>
          <p:nvSpPr>
            <p:cNvPr id="7" name="Shape 255">
              <a:extLst>
                <a:ext uri="{FF2B5EF4-FFF2-40B4-BE49-F238E27FC236}">
                  <a16:creationId xmlns:a16="http://schemas.microsoft.com/office/drawing/2014/main" xmlns="" id="{37C99A7F-EC20-42A8-8C27-244634A403B2}"/>
                </a:ext>
              </a:extLst>
            </p:cNvPr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256">
              <a:extLst>
                <a:ext uri="{FF2B5EF4-FFF2-40B4-BE49-F238E27FC236}">
                  <a16:creationId xmlns:a16="http://schemas.microsoft.com/office/drawing/2014/main" xmlns="" id="{3FCDB8FF-BA49-4FE8-A9AF-7ABA80D0F83A}"/>
                </a:ext>
              </a:extLst>
            </p:cNvPr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8A003327-9431-42F2-AB9C-8FB50352C25D}"/>
              </a:ext>
            </a:extLst>
          </p:cNvPr>
          <p:cNvGrpSpPr/>
          <p:nvPr/>
        </p:nvGrpSpPr>
        <p:grpSpPr>
          <a:xfrm>
            <a:off x="4035515" y="2886415"/>
            <a:ext cx="904654" cy="904657"/>
            <a:chOff x="8197836" y="1898395"/>
            <a:chExt cx="1017919" cy="1017922"/>
          </a:xfrm>
        </p:grpSpPr>
        <p:sp>
          <p:nvSpPr>
            <p:cNvPr id="10" name="Shape 255">
              <a:extLst>
                <a:ext uri="{FF2B5EF4-FFF2-40B4-BE49-F238E27FC236}">
                  <a16:creationId xmlns:a16="http://schemas.microsoft.com/office/drawing/2014/main" xmlns="" id="{8C3E1E62-2E79-4044-97A1-23FDE7D6F781}"/>
                </a:ext>
              </a:extLst>
            </p:cNvPr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256">
              <a:extLst>
                <a:ext uri="{FF2B5EF4-FFF2-40B4-BE49-F238E27FC236}">
                  <a16:creationId xmlns:a16="http://schemas.microsoft.com/office/drawing/2014/main" xmlns="" id="{35C97112-03D6-477D-ABCE-48E6C9048795}"/>
                </a:ext>
              </a:extLst>
            </p:cNvPr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xmlns="" id="{3BE71754-77C6-4688-ACD5-DD13F47CD9A2}"/>
              </a:ext>
            </a:extLst>
          </p:cNvPr>
          <p:cNvGrpSpPr/>
          <p:nvPr/>
        </p:nvGrpSpPr>
        <p:grpSpPr>
          <a:xfrm>
            <a:off x="8019843" y="2845555"/>
            <a:ext cx="904654" cy="904657"/>
            <a:chOff x="8197836" y="1898395"/>
            <a:chExt cx="1017919" cy="1017922"/>
          </a:xfrm>
        </p:grpSpPr>
        <p:sp>
          <p:nvSpPr>
            <p:cNvPr id="13" name="Shape 255">
              <a:extLst>
                <a:ext uri="{FF2B5EF4-FFF2-40B4-BE49-F238E27FC236}">
                  <a16:creationId xmlns:a16="http://schemas.microsoft.com/office/drawing/2014/main" xmlns="" id="{40207A07-8CB8-4D8D-BD9F-E569BEE22E05}"/>
                </a:ext>
              </a:extLst>
            </p:cNvPr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256">
              <a:extLst>
                <a:ext uri="{FF2B5EF4-FFF2-40B4-BE49-F238E27FC236}">
                  <a16:creationId xmlns:a16="http://schemas.microsoft.com/office/drawing/2014/main" xmlns="" id="{9A0A619A-97D4-47CE-9214-4DAE5B9B84C6}"/>
                </a:ext>
              </a:extLst>
            </p:cNvPr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xmlns="" id="{A3950A6C-7D2F-480F-B19D-800BF8D46FB7}"/>
              </a:ext>
            </a:extLst>
          </p:cNvPr>
          <p:cNvGrpSpPr/>
          <p:nvPr/>
        </p:nvGrpSpPr>
        <p:grpSpPr>
          <a:xfrm>
            <a:off x="4487842" y="5106508"/>
            <a:ext cx="904654" cy="904657"/>
            <a:chOff x="8197836" y="1898395"/>
            <a:chExt cx="1017919" cy="1017922"/>
          </a:xfrm>
        </p:grpSpPr>
        <p:sp>
          <p:nvSpPr>
            <p:cNvPr id="16" name="Shape 255">
              <a:extLst>
                <a:ext uri="{FF2B5EF4-FFF2-40B4-BE49-F238E27FC236}">
                  <a16:creationId xmlns:a16="http://schemas.microsoft.com/office/drawing/2014/main" xmlns="" id="{D6F02B74-54A5-44DF-918A-F196A0EA08FE}"/>
                </a:ext>
              </a:extLst>
            </p:cNvPr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256">
              <a:extLst>
                <a:ext uri="{FF2B5EF4-FFF2-40B4-BE49-F238E27FC236}">
                  <a16:creationId xmlns:a16="http://schemas.microsoft.com/office/drawing/2014/main" xmlns="" id="{F1D7D092-69C3-479C-8913-4F66CFA506FD}"/>
                </a:ext>
              </a:extLst>
            </p:cNvPr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0FE829A-043D-4FB3-912E-97E035B3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57" y="3297884"/>
            <a:ext cx="3238086" cy="1152128"/>
          </a:xfrm>
          <a:prstGeom prst="rect">
            <a:avLst/>
          </a:prstGeom>
        </p:spPr>
      </p:pic>
      <p:sp>
        <p:nvSpPr>
          <p:cNvPr id="19" name="Rounded Rectangle 32">
            <a:extLst>
              <a:ext uri="{FF2B5EF4-FFF2-40B4-BE49-F238E27FC236}">
                <a16:creationId xmlns:a16="http://schemas.microsoft.com/office/drawing/2014/main" xmlns="" id="{83EF0C72-69D5-4FB8-A920-F4C4C9E84A8A}"/>
              </a:ext>
            </a:extLst>
          </p:cNvPr>
          <p:cNvSpPr>
            <a:spLocks noChangeArrowheads="1"/>
          </p:cNvSpPr>
          <p:nvPr/>
        </p:nvSpPr>
        <p:spPr bwMode="blackGray">
          <a:xfrm>
            <a:off x="594531" y="2393227"/>
            <a:ext cx="3233132" cy="110586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315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万种图书馆藏的超大图书馆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255">
            <a:extLst>
              <a:ext uri="{FF2B5EF4-FFF2-40B4-BE49-F238E27FC236}">
                <a16:creationId xmlns:a16="http://schemas.microsoft.com/office/drawing/2014/main" xmlns="" id="{4CE5A728-BE55-4EE1-8999-B435C00994B2}"/>
              </a:ext>
            </a:extLst>
          </p:cNvPr>
          <p:cNvSpPr/>
          <p:nvPr/>
        </p:nvSpPr>
        <p:spPr>
          <a:xfrm>
            <a:off x="7567515" y="5106508"/>
            <a:ext cx="904654" cy="90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FFC000"/>
          </a:solidFill>
          <a:ln w="762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256">
            <a:extLst>
              <a:ext uri="{FF2B5EF4-FFF2-40B4-BE49-F238E27FC236}">
                <a16:creationId xmlns:a16="http://schemas.microsoft.com/office/drawing/2014/main" xmlns="" id="{03509606-3ED5-4554-A44E-76477FD859F6}"/>
              </a:ext>
            </a:extLst>
          </p:cNvPr>
          <p:cNvSpPr/>
          <p:nvPr/>
        </p:nvSpPr>
        <p:spPr>
          <a:xfrm>
            <a:off x="7843313" y="5328642"/>
            <a:ext cx="357687" cy="40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0" extrusionOk="0">
                <a:moveTo>
                  <a:pt x="4050" y="7519"/>
                </a:moveTo>
                <a:cubicBezTo>
                  <a:pt x="3162" y="7519"/>
                  <a:pt x="0" y="7985"/>
                  <a:pt x="0" y="11155"/>
                </a:cubicBezTo>
                <a:lnTo>
                  <a:pt x="0" y="16801"/>
                </a:lnTo>
                <a:cubicBezTo>
                  <a:pt x="0" y="19969"/>
                  <a:pt x="3162" y="20318"/>
                  <a:pt x="4050" y="20318"/>
                </a:cubicBezTo>
                <a:cubicBezTo>
                  <a:pt x="4937" y="20318"/>
                  <a:pt x="2700" y="19652"/>
                  <a:pt x="2700" y="17687"/>
                </a:cubicBezTo>
                <a:lnTo>
                  <a:pt x="2700" y="10266"/>
                </a:lnTo>
                <a:cubicBezTo>
                  <a:pt x="2700" y="8207"/>
                  <a:pt x="4937" y="7519"/>
                  <a:pt x="4050" y="7519"/>
                </a:cubicBezTo>
                <a:close/>
                <a:moveTo>
                  <a:pt x="15725" y="7408"/>
                </a:moveTo>
                <a:cubicBezTo>
                  <a:pt x="15545" y="6995"/>
                  <a:pt x="20503" y="3177"/>
                  <a:pt x="17612" y="83"/>
                </a:cubicBezTo>
                <a:cubicBezTo>
                  <a:pt x="16936" y="-640"/>
                  <a:pt x="14641" y="3547"/>
                  <a:pt x="11382" y="5443"/>
                </a:cubicBezTo>
                <a:cubicBezTo>
                  <a:pt x="9584" y="6488"/>
                  <a:pt x="5400" y="8715"/>
                  <a:pt x="5400" y="9946"/>
                </a:cubicBezTo>
                <a:lnTo>
                  <a:pt x="5400" y="17913"/>
                </a:lnTo>
                <a:cubicBezTo>
                  <a:pt x="5400" y="19393"/>
                  <a:pt x="12034" y="20960"/>
                  <a:pt x="17075" y="20960"/>
                </a:cubicBezTo>
                <a:cubicBezTo>
                  <a:pt x="18923" y="20960"/>
                  <a:pt x="21600" y="10974"/>
                  <a:pt x="21600" y="9388"/>
                </a:cubicBezTo>
                <a:cubicBezTo>
                  <a:pt x="21600" y="7795"/>
                  <a:pt x="15902" y="7823"/>
                  <a:pt x="15725" y="740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6041" tIns="46041" rIns="46041" bIns="46041" numCol="1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D6F8473-9525-4BB5-9E4F-297399E98190}"/>
              </a:ext>
            </a:extLst>
          </p:cNvPr>
          <p:cNvSpPr/>
          <p:nvPr/>
        </p:nvSpPr>
        <p:spPr>
          <a:xfrm>
            <a:off x="4940168" y="407501"/>
            <a:ext cx="2811882" cy="904656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优于</a:t>
            </a: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OPAC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检索系统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FE9AF0D0-76ED-47A5-829C-AFC6385353C3}"/>
              </a:ext>
            </a:extLst>
          </p:cNvPr>
          <p:cNvSpPr/>
          <p:nvPr/>
        </p:nvSpPr>
        <p:spPr>
          <a:xfrm>
            <a:off x="8924496" y="1996327"/>
            <a:ext cx="3617302" cy="1086619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实现了电子图书、纸质图书的整合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8C4AAA9-C514-4E87-B2B2-5183C4AF96F3}"/>
              </a:ext>
            </a:extLst>
          </p:cNvPr>
          <p:cNvSpPr/>
          <p:nvPr/>
        </p:nvSpPr>
        <p:spPr>
          <a:xfrm>
            <a:off x="8589806" y="5357633"/>
            <a:ext cx="3951992" cy="1589886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可以知道总共出版过多少图书，每年出版了什么新书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F3B9DB8C-0C43-4760-917E-9C67777C45FD}"/>
              </a:ext>
            </a:extLst>
          </p:cNvPr>
          <p:cNvSpPr/>
          <p:nvPr/>
        </p:nvSpPr>
        <p:spPr>
          <a:xfrm>
            <a:off x="594531" y="5448073"/>
            <a:ext cx="3561009" cy="1105861"/>
          </a:xfrm>
          <a:prstGeom prst="rect">
            <a:avLst/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tIns="45718" rIns="9144" bIns="45718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defRPr/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相当于您建立了一个馆际互借平台</a:t>
            </a:r>
            <a:endParaRPr lang="en-US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1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0452CC-6869-45B8-A111-9563438D7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b="1" dirty="0">
                <a:solidFill>
                  <a:srgbClr val="C00000"/>
                </a:solidFill>
              </a:rPr>
              <a:t>谢谢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51302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3880520" y="1110150"/>
            <a:ext cx="7704856" cy="4752528"/>
          </a:xfrm>
          <a:prstGeom prst="roundRect">
            <a:avLst>
              <a:gd name="adj" fmla="val 10990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rtlCol="0" anchor="ctr"/>
          <a:lstStyle/>
          <a:p>
            <a:pPr algn="ctr" defTabSz="1251722"/>
            <a:endParaRPr lang="zh-CN" altLang="en-US" sz="37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1416" y="1425907"/>
            <a:ext cx="7092000" cy="4183560"/>
          </a:xfrm>
          <a:prstGeom prst="rect">
            <a:avLst/>
          </a:prstGeom>
          <a:noFill/>
        </p:spPr>
        <p:txBody>
          <a:bodyPr wrap="square" lIns="119742" tIns="59870" rIns="119742" bIns="59870" rtlCol="0">
            <a:spAutoFit/>
          </a:bodyPr>
          <a:lstStyle/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是由海量图书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资源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组成的庞大的知识系统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读秀现收录</a:t>
            </a:r>
            <a:r>
              <a:rPr lang="en-US" altLang="zh-CN" sz="2400" dirty="0" smtClean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670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万种中文图书题录信息，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可以对</a:t>
            </a:r>
            <a:r>
              <a:rPr lang="en-US" altLang="zh-CN" sz="2400" dirty="0" smtClean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320</a:t>
            </a:r>
            <a:r>
              <a:rPr lang="zh-CN" altLang="zh-CN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种中文图书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进行文献传递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，可搜索的信息量超过</a:t>
            </a:r>
            <a:r>
              <a:rPr lang="zh-CN" altLang="zh-CN" sz="2400" dirty="0" smtClean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en-US" altLang="zh-CN" sz="2400" dirty="0" smtClean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</a:t>
            </a:r>
            <a:r>
              <a:rPr lang="zh-CN" altLang="zh-CN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亿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页。</a:t>
            </a:r>
          </a:p>
          <a:p>
            <a:pPr marL="285750" lvl="1"/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读秀知识库为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读者提供深入到图书内容的全文检索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并且提供原文传送服务的平台。</a:t>
            </a:r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读秀知识库</a:t>
            </a:r>
            <a:r>
              <a:rPr lang="zh-CN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是一个</a:t>
            </a:r>
            <a:r>
              <a:rPr lang="zh-CN" altLang="en-US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可以为图书馆提供多种获取途径的平台。</a:t>
            </a:r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lvl="1"/>
            <a:endParaRPr lang="en-US" altLang="zh-CN" sz="2400" dirty="0">
              <a:latin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2E798B-8BE7-4A00-B3C1-C47C1036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7" y="2088282"/>
            <a:ext cx="323808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3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FA46755-A1AB-4974-973E-BF839CDC2CBD}"/>
              </a:ext>
            </a:extLst>
          </p:cNvPr>
          <p:cNvSpPr/>
          <p:nvPr/>
        </p:nvSpPr>
        <p:spPr>
          <a:xfrm>
            <a:off x="353" y="1891628"/>
            <a:ext cx="5681516" cy="2278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xmlns="" id="{339350FF-0FAB-46BF-96FC-B4198307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080" y="1728242"/>
            <a:ext cx="3590727" cy="5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</a:rPr>
              <a:t>图书的一站式检索服务</a:t>
            </a:r>
          </a:p>
        </p:txBody>
      </p:sp>
      <p:sp>
        <p:nvSpPr>
          <p:cNvPr id="11" name="TextBox 72">
            <a:extLst>
              <a:ext uri="{FF2B5EF4-FFF2-40B4-BE49-F238E27FC236}">
                <a16:creationId xmlns:a16="http://schemas.microsoft.com/office/drawing/2014/main" xmlns="" id="{2249F178-6335-4F39-AD84-9B6955F9F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028" y="3311748"/>
            <a:ext cx="2330766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73">
            <a:extLst>
              <a:ext uri="{FF2B5EF4-FFF2-40B4-BE49-F238E27FC236}">
                <a16:creationId xmlns:a16="http://schemas.microsoft.com/office/drawing/2014/main" xmlns="" id="{E4E3FCA5-8E32-4FB7-B2FC-F16AB1820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897" y="2042570"/>
            <a:ext cx="2257028" cy="13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79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79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接连接符 74">
            <a:extLst>
              <a:ext uri="{FF2B5EF4-FFF2-40B4-BE49-F238E27FC236}">
                <a16:creationId xmlns:a16="http://schemas.microsoft.com/office/drawing/2014/main" xmlns="" id="{8A2BB869-1647-4BBE-84E7-BE3B175CE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1473" y="1886046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69">
            <a:extLst>
              <a:ext uri="{FF2B5EF4-FFF2-40B4-BE49-F238E27FC236}">
                <a16:creationId xmlns:a16="http://schemas.microsoft.com/office/drawing/2014/main" xmlns="" id="{83083480-8A26-454F-BE30-0536FAE3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080" y="2851293"/>
            <a:ext cx="25135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图书的获取服务</a:t>
            </a:r>
            <a:endParaRPr lang="en-US" altLang="zh-CN" sz="2800" b="1" dirty="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69">
            <a:extLst>
              <a:ext uri="{FF2B5EF4-FFF2-40B4-BE49-F238E27FC236}">
                <a16:creationId xmlns:a16="http://schemas.microsoft.com/office/drawing/2014/main" xmlns="" id="{29246BBC-2C9B-438D-A932-82232CE5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080" y="3874693"/>
            <a:ext cx="35907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全新的知识点阅读模式</a:t>
            </a:r>
            <a:endParaRPr lang="en-US" altLang="zh-CN" sz="2800" b="1" dirty="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30F37D3-9678-4A85-A01E-2A42A9A1B91F}"/>
              </a:ext>
            </a:extLst>
          </p:cNvPr>
          <p:cNvSpPr/>
          <p:nvPr/>
        </p:nvSpPr>
        <p:spPr>
          <a:xfrm>
            <a:off x="3078086" y="2054197"/>
            <a:ext cx="7495884" cy="298534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D16319A-5E5C-40EC-B03D-67CFFC10A697}"/>
              </a:ext>
            </a:extLst>
          </p:cNvPr>
          <p:cNvSpPr/>
          <p:nvPr/>
        </p:nvSpPr>
        <p:spPr>
          <a:xfrm>
            <a:off x="5941819" y="3201241"/>
            <a:ext cx="4128162" cy="615233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r>
              <a:rPr lang="zh-CN" altLang="en-US" sz="3998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图书的一站式搜索</a:t>
            </a:r>
          </a:p>
        </p:txBody>
      </p:sp>
      <p:sp>
        <p:nvSpPr>
          <p:cNvPr id="8" name="矩形 259">
            <a:extLst>
              <a:ext uri="{FF2B5EF4-FFF2-40B4-BE49-F238E27FC236}">
                <a16:creationId xmlns:a16="http://schemas.microsoft.com/office/drawing/2014/main" xmlns="" id="{D0ACE5C2-E7D2-49F4-B0DE-7216D8CD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369" y="2189894"/>
            <a:ext cx="2379237" cy="271394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6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352A2CDA-52A8-4D2D-BA65-09E2EFE131A0}"/>
              </a:ext>
            </a:extLst>
          </p:cNvPr>
          <p:cNvCxnSpPr/>
          <p:nvPr/>
        </p:nvCxnSpPr>
        <p:spPr>
          <a:xfrm>
            <a:off x="5721212" y="2406172"/>
            <a:ext cx="0" cy="2332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E39D27-7D69-4E4C-9C2D-A39A9C200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984" y="229744"/>
            <a:ext cx="16762871" cy="94330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3094019-1FE0-46EF-9CAF-AD12A9BE6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440" y="3777144"/>
            <a:ext cx="7992888" cy="3423706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503345" y="3787325"/>
            <a:ext cx="2657095" cy="680085"/>
          </a:xfrm>
          <a:prstGeom prst="wedgeRoundRectCallout">
            <a:avLst>
              <a:gd name="adj1" fmla="val 46638"/>
              <a:gd name="adj2" fmla="val -83831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检索词：模型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680720" y="5434103"/>
            <a:ext cx="2237477" cy="680085"/>
          </a:xfrm>
          <a:prstGeom prst="wedgeRoundRectCallout">
            <a:avLst>
              <a:gd name="adj1" fmla="val -49289"/>
              <a:gd name="adj2" fmla="val -84504"/>
              <a:gd name="adj3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检索提示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F2CA924-DC78-4787-BA05-A43E039E52AB}"/>
              </a:ext>
            </a:extLst>
          </p:cNvPr>
          <p:cNvSpPr txBox="1"/>
          <p:nvPr/>
        </p:nvSpPr>
        <p:spPr>
          <a:xfrm>
            <a:off x="3232448" y="329385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</a:p>
        </p:txBody>
      </p:sp>
    </p:spTree>
    <p:extLst>
      <p:ext uri="{BB962C8B-B14F-4D97-AF65-F5344CB8AC3E}">
        <p14:creationId xmlns:p14="http://schemas.microsoft.com/office/powerpoint/2010/main" val="4991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746C19C-EB7C-4953-9B78-B7DD3B752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880520" y="3600451"/>
            <a:ext cx="4608512" cy="10801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680720" y="1861759"/>
            <a:ext cx="3024336" cy="1405562"/>
          </a:xfrm>
          <a:prstGeom prst="wedgeRectCallout">
            <a:avLst>
              <a:gd name="adj1" fmla="val 2312"/>
              <a:gd name="adj2" fmla="val 6564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深入到图书目次检索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85D2CD5-3341-4657-8365-2E2A9065E764}"/>
              </a:ext>
            </a:extLst>
          </p:cNvPr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目次级检索</a:t>
            </a:r>
          </a:p>
        </p:txBody>
      </p:sp>
      <p:sp>
        <p:nvSpPr>
          <p:cNvPr id="12" name="圆角矩形 3">
            <a:extLst>
              <a:ext uri="{FF2B5EF4-FFF2-40B4-BE49-F238E27FC236}">
                <a16:creationId xmlns:a16="http://schemas.microsoft.com/office/drawing/2014/main" xmlns="" id="{BDE3DB63-1AC6-4644-908A-48D1DBC26D2C}"/>
              </a:ext>
            </a:extLst>
          </p:cNvPr>
          <p:cNvSpPr/>
          <p:nvPr/>
        </p:nvSpPr>
        <p:spPr>
          <a:xfrm>
            <a:off x="2335947" y="1224186"/>
            <a:ext cx="3200757" cy="36004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4FDB37A-9DA2-4C89-B145-B303CC6D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" y="-287982"/>
            <a:ext cx="12827896" cy="3331068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80120" y="1872258"/>
            <a:ext cx="2192645" cy="11521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520480" y="3260212"/>
            <a:ext cx="2192644" cy="680475"/>
          </a:xfrm>
          <a:prstGeom prst="wedgeRectCallout">
            <a:avLst>
              <a:gd name="adj1" fmla="val -70707"/>
              <a:gd name="adj2" fmla="val 86867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</a:rPr>
              <a:t>缩小检索范围</a:t>
            </a:r>
          </a:p>
        </p:txBody>
      </p:sp>
      <p:sp>
        <p:nvSpPr>
          <p:cNvPr id="6" name="圆角矩形 3">
            <a:extLst>
              <a:ext uri="{FF2B5EF4-FFF2-40B4-BE49-F238E27FC236}">
                <a16:creationId xmlns:a16="http://schemas.microsoft.com/office/drawing/2014/main" xmlns="" id="{E80297AF-230A-432F-8514-6D16823ED1C4}"/>
              </a:ext>
            </a:extLst>
          </p:cNvPr>
          <p:cNvSpPr/>
          <p:nvPr/>
        </p:nvSpPr>
        <p:spPr>
          <a:xfrm>
            <a:off x="247715" y="3024386"/>
            <a:ext cx="2192645" cy="302433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3">
            <a:extLst>
              <a:ext uri="{FF2B5EF4-FFF2-40B4-BE49-F238E27FC236}">
                <a16:creationId xmlns:a16="http://schemas.microsoft.com/office/drawing/2014/main" xmlns="" id="{9DF53216-3F28-4485-86DC-D856AF19F386}"/>
              </a:ext>
            </a:extLst>
          </p:cNvPr>
          <p:cNvSpPr/>
          <p:nvPr/>
        </p:nvSpPr>
        <p:spPr>
          <a:xfrm>
            <a:off x="247715" y="6049866"/>
            <a:ext cx="2192646" cy="1025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42D83FA-FC5C-4CFC-926F-84415D2216A5}"/>
              </a:ext>
            </a:extLst>
          </p:cNvPr>
          <p:cNvSpPr/>
          <p:nvPr/>
        </p:nvSpPr>
        <p:spPr>
          <a:xfrm>
            <a:off x="9569152" y="144066"/>
            <a:ext cx="2958480" cy="83169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r>
              <a: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图书检索结果页</a:t>
            </a:r>
          </a:p>
        </p:txBody>
      </p:sp>
    </p:spTree>
    <p:extLst>
      <p:ext uri="{BB962C8B-B14F-4D97-AF65-F5344CB8AC3E}">
        <p14:creationId xmlns:p14="http://schemas.microsoft.com/office/powerpoint/2010/main" val="16630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RESOURCE_PATHS_HASH" val="875d5e6560ba36884527413a53517d17866972f5"/>
  <p:tag name="ISPRING_PRESENTATION_TITLE" val="PowerPoint 演示文稿"/>
  <p:tag name="RESOURCELIBID" val="125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2、13、16、21、25、30、34"/>
  <p:tag name="KSO_WM_TEMPLATE_CATEGORY" val="custom"/>
  <p:tag name="KSO_WM_TEMPLATE_INDEX" val="9160432"/>
  <p:tag name="KSO_WM_TAG_VERSION" val="1.0"/>
  <p:tag name="KSO_WM_SLIDE_ID" val="custom916043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93"/>
  <p:tag name="KSO_WM_TAG_VERSION" val="1.0"/>
  <p:tag name="KSO_WM_SLIDE_ID" val="custom1604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0*154"/>
  <p:tag name="KSO_WM_SLIDE_SIZE" val="734*3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heme/theme1.xml><?xml version="1.0" encoding="utf-8"?>
<a:theme xmlns:a="http://schemas.openxmlformats.org/drawingml/2006/main" name="A000120141119A01PPBG">
  <a:themeElements>
    <a:clrScheme name="自定义 224">
      <a:dk1>
        <a:srgbClr val="6D6F71"/>
      </a:dk1>
      <a:lt1>
        <a:srgbClr val="FFFFFF"/>
      </a:lt1>
      <a:dk2>
        <a:srgbClr val="6D6F71"/>
      </a:dk2>
      <a:lt2>
        <a:srgbClr val="EAF5FC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626FCC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8">
      <a:majorFont>
        <a:latin typeface="Forte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24">
    <a:dk1>
      <a:srgbClr val="6D6F71"/>
    </a:dk1>
    <a:lt1>
      <a:srgbClr val="FFFFFF"/>
    </a:lt1>
    <a:dk2>
      <a:srgbClr val="6D6F71"/>
    </a:dk2>
    <a:lt2>
      <a:srgbClr val="EAF5FC"/>
    </a:lt2>
    <a:accent1>
      <a:srgbClr val="64606D"/>
    </a:accent1>
    <a:accent2>
      <a:srgbClr val="B99179"/>
    </a:accent2>
    <a:accent3>
      <a:srgbClr val="9994A6"/>
    </a:accent3>
    <a:accent4>
      <a:srgbClr val="CDB7CD"/>
    </a:accent4>
    <a:accent5>
      <a:srgbClr val="626FCC"/>
    </a:accent5>
    <a:accent6>
      <a:srgbClr val="FFC000"/>
    </a:accent6>
    <a:hlink>
      <a:srgbClr val="00B0F0"/>
    </a:hlink>
    <a:folHlink>
      <a:srgbClr val="AFB2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Words>2341</Words>
  <Application>Microsoft Office PowerPoint</Application>
  <PresentationFormat>自定义</PresentationFormat>
  <Paragraphs>184</Paragraphs>
  <Slides>37</Slides>
  <Notes>34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>第一PPT模板网-WWW.1PPT.COM</dc:creator>
  <cp:keywords>第一PPT模板网-WWW.1PPT.COM</cp:keywords>
  <cp:lastModifiedBy>zhoujiao</cp:lastModifiedBy>
  <cp:revision>258</cp:revision>
  <dcterms:created xsi:type="dcterms:W3CDTF">2015-10-28T12:59:19Z</dcterms:created>
  <dcterms:modified xsi:type="dcterms:W3CDTF">2019-10-24T06:13:28Z</dcterms:modified>
</cp:coreProperties>
</file>